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1.xml" ContentType="application/vnd.openxmlformats-officedocument.presentationml.comments+xml"/>
  <Override PartName="/ppt/notesSlides/notesSlide28.xml" ContentType="application/vnd.openxmlformats-officedocument.presentationml.notesSlide+xml"/>
  <Override PartName="/ppt/comments/comment2.xml" ContentType="application/vnd.openxmlformats-officedocument.presentationml.comments+xml"/>
  <Override PartName="/ppt/notesSlides/notesSlide29.xml" ContentType="application/vnd.openxmlformats-officedocument.presentationml.notesSlide+xml"/>
  <Override PartName="/ppt/comments/comment3.xml" ContentType="application/vnd.openxmlformats-officedocument.presentationml.comment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57"/>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307" r:id="rId17"/>
    <p:sldId id="272" r:id="rId18"/>
    <p:sldId id="311" r:id="rId19"/>
    <p:sldId id="312" r:id="rId20"/>
    <p:sldId id="273" r:id="rId21"/>
    <p:sldId id="274" r:id="rId22"/>
    <p:sldId id="275" r:id="rId23"/>
    <p:sldId id="308" r:id="rId24"/>
    <p:sldId id="309" r:id="rId25"/>
    <p:sldId id="310" r:id="rId26"/>
    <p:sldId id="277" r:id="rId27"/>
    <p:sldId id="278" r:id="rId28"/>
    <p:sldId id="306"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313"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10080625" cy="7559675"/>
  <p:notesSz cx="7772400" cy="10058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son.R.Gates" initials="T" lastIdx="3" clrIdx="0">
    <p:extLst>
      <p:ext uri="{19B8F6BF-5375-455C-9EA6-DF929625EA0E}">
        <p15:presenceInfo xmlns:p15="http://schemas.microsoft.com/office/powerpoint/2012/main" userId="f762d988-23f6-4eb2-b58f-7906e574f13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31T15:55:28.795" idx="3">
    <p:pos x="357" y="1895"/>
    <p:text>Potential interference issues with structure
Antenna gain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31T15:55:17.708" idx="2">
    <p:pos x="351" y="1630"/>
    <p:text>Power capacity
Mounting method
Protection circuits
Short circuit
Over and under voltage protection lithium ion cells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1-31T15:55:03.329" idx="1">
    <p:pos x="2269" y="1336"/>
    <p:text>Power distribution to subsystems, mechanisms, actuators
Power management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4CC26B-EE71-4798-B2F5-2D0755D877E5}" type="doc">
      <dgm:prSet loTypeId="urn:microsoft.com/office/officeart/2005/8/layout/process1" loCatId="process" qsTypeId="urn:microsoft.com/office/officeart/2005/8/quickstyle/simple5" qsCatId="simple" csTypeId="urn:microsoft.com/office/officeart/2005/8/colors/accent2_2" csCatId="accent2" phldr="1"/>
      <dgm:spPr/>
    </dgm:pt>
    <dgm:pt modelId="{C101DB53-158E-4305-AEB6-6C55D24BD843}">
      <dgm:prSet phldrT="[Text]"/>
      <dgm:spPr/>
      <dgm:t>
        <a:bodyPr/>
        <a:lstStyle/>
        <a:p>
          <a:r>
            <a:rPr lang="en-US" dirty="0"/>
            <a:t>Electronics are armed before the rocket is prepped for launch</a:t>
          </a:r>
        </a:p>
      </dgm:t>
    </dgm:pt>
    <dgm:pt modelId="{A493C92D-7EB2-4D57-A787-6669FDE47FCB}" type="parTrans" cxnId="{6637F4D2-BF79-40E3-8307-D08198CDFD59}">
      <dgm:prSet/>
      <dgm:spPr/>
      <dgm:t>
        <a:bodyPr/>
        <a:lstStyle/>
        <a:p>
          <a:endParaRPr lang="en-US"/>
        </a:p>
      </dgm:t>
    </dgm:pt>
    <dgm:pt modelId="{0126E828-F7ED-4401-8D8C-8072987BCC60}" type="sibTrans" cxnId="{6637F4D2-BF79-40E3-8307-D08198CDFD59}">
      <dgm:prSet/>
      <dgm:spPr/>
      <dgm:t>
        <a:bodyPr/>
        <a:lstStyle/>
        <a:p>
          <a:endParaRPr lang="en-US"/>
        </a:p>
      </dgm:t>
    </dgm:pt>
    <dgm:pt modelId="{8767C9DF-6172-4995-AC42-87CDEFE6503D}">
      <dgm:prSet phldrT="[Text]"/>
      <dgm:spPr/>
      <dgm:t>
        <a:bodyPr/>
        <a:lstStyle/>
        <a:p>
          <a:r>
            <a:rPr lang="en-US"/>
            <a:t>The payload is secured into the nosecone’s payload section</a:t>
          </a:r>
        </a:p>
      </dgm:t>
    </dgm:pt>
    <dgm:pt modelId="{F8926AA2-DBC8-461E-A6CD-71B4ED4B48AE}" type="parTrans" cxnId="{E3BA1D77-D6F4-4ED0-84AF-BDC2889D6DDC}">
      <dgm:prSet/>
      <dgm:spPr/>
      <dgm:t>
        <a:bodyPr/>
        <a:lstStyle/>
        <a:p>
          <a:endParaRPr lang="en-US"/>
        </a:p>
      </dgm:t>
    </dgm:pt>
    <dgm:pt modelId="{2DAAA1C1-2627-4FAE-9CF7-929DA7530C3B}" type="sibTrans" cxnId="{E3BA1D77-D6F4-4ED0-84AF-BDC2889D6DDC}">
      <dgm:prSet/>
      <dgm:spPr/>
      <dgm:t>
        <a:bodyPr/>
        <a:lstStyle/>
        <a:p>
          <a:endParaRPr lang="en-US"/>
        </a:p>
      </dgm:t>
    </dgm:pt>
    <dgm:pt modelId="{1C890D8F-17F7-495A-8C6D-5B5C329CCAEA}">
      <dgm:prSet phldrT="[Text]"/>
      <dgm:spPr/>
      <dgm:t>
        <a:bodyPr/>
        <a:lstStyle/>
        <a:p>
          <a:r>
            <a:rPr lang="en-US" dirty="0"/>
            <a:t>At the time the rocket is launched, the payload starts recording data</a:t>
          </a:r>
        </a:p>
      </dgm:t>
    </dgm:pt>
    <dgm:pt modelId="{409FB2CC-59E0-4CC5-8B2C-D9B8BA4B1ECE}" type="parTrans" cxnId="{E2DB5D30-EF81-40AE-9D3C-06B0CE06497F}">
      <dgm:prSet/>
      <dgm:spPr/>
      <dgm:t>
        <a:bodyPr/>
        <a:lstStyle/>
        <a:p>
          <a:endParaRPr lang="en-US"/>
        </a:p>
      </dgm:t>
    </dgm:pt>
    <dgm:pt modelId="{C36B021C-777E-44CF-A1F8-241003B57277}" type="sibTrans" cxnId="{E2DB5D30-EF81-40AE-9D3C-06B0CE06497F}">
      <dgm:prSet/>
      <dgm:spPr/>
      <dgm:t>
        <a:bodyPr/>
        <a:lstStyle/>
        <a:p>
          <a:endParaRPr lang="en-US"/>
        </a:p>
      </dgm:t>
    </dgm:pt>
    <dgm:pt modelId="{21621A45-10AD-4215-B8F3-33E7EE22B363}">
      <dgm:prSet phldrT="[Text]"/>
      <dgm:spPr/>
      <dgm:t>
        <a:bodyPr/>
        <a:lstStyle/>
        <a:p>
          <a:r>
            <a:rPr lang="en-US" dirty="0"/>
            <a:t>The payload transmits the data to the ground station live</a:t>
          </a:r>
        </a:p>
      </dgm:t>
    </dgm:pt>
    <dgm:pt modelId="{0129A6F4-9377-4497-8DB1-5CAF9D632849}" type="parTrans" cxnId="{8B7CE0D3-D198-429E-8290-4661730088FC}">
      <dgm:prSet/>
      <dgm:spPr/>
      <dgm:t>
        <a:bodyPr/>
        <a:lstStyle/>
        <a:p>
          <a:endParaRPr lang="en-US"/>
        </a:p>
      </dgm:t>
    </dgm:pt>
    <dgm:pt modelId="{017E3B21-7B8E-4F58-8773-AFBECE43043D}" type="sibTrans" cxnId="{8B7CE0D3-D198-429E-8290-4661730088FC}">
      <dgm:prSet/>
      <dgm:spPr/>
      <dgm:t>
        <a:bodyPr/>
        <a:lstStyle/>
        <a:p>
          <a:endParaRPr lang="en-US"/>
        </a:p>
      </dgm:t>
    </dgm:pt>
    <dgm:pt modelId="{540E0F6F-D730-464A-9671-E3A2C873ABF0}">
      <dgm:prSet phldrT="[Text]"/>
      <dgm:spPr/>
      <dgm:t>
        <a:bodyPr/>
        <a:lstStyle/>
        <a:p>
          <a:r>
            <a:rPr lang="en-US" dirty="0"/>
            <a:t>At landing, the payload stops transmitting data.</a:t>
          </a:r>
        </a:p>
      </dgm:t>
    </dgm:pt>
    <dgm:pt modelId="{CDFEDF8E-18A7-48AD-8C29-610F51AAE74C}" type="parTrans" cxnId="{B75A5411-7525-403E-926F-7811FEBDE037}">
      <dgm:prSet/>
      <dgm:spPr/>
      <dgm:t>
        <a:bodyPr/>
        <a:lstStyle/>
        <a:p>
          <a:endParaRPr lang="en-US"/>
        </a:p>
      </dgm:t>
    </dgm:pt>
    <dgm:pt modelId="{D72DAF72-1C9D-4AEF-95CD-0AA93CFF2335}" type="sibTrans" cxnId="{B75A5411-7525-403E-926F-7811FEBDE037}">
      <dgm:prSet/>
      <dgm:spPr/>
      <dgm:t>
        <a:bodyPr/>
        <a:lstStyle/>
        <a:p>
          <a:endParaRPr lang="en-US"/>
        </a:p>
      </dgm:t>
    </dgm:pt>
    <dgm:pt modelId="{07058BC2-9029-4E3B-9804-3C83F3306A6B}" type="pres">
      <dgm:prSet presAssocID="{414CC26B-EE71-4798-B2F5-2D0755D877E5}" presName="Name0" presStyleCnt="0">
        <dgm:presLayoutVars>
          <dgm:dir/>
          <dgm:resizeHandles val="exact"/>
        </dgm:presLayoutVars>
      </dgm:prSet>
      <dgm:spPr/>
    </dgm:pt>
    <dgm:pt modelId="{29208632-91AD-4472-8045-775FA9E18586}" type="pres">
      <dgm:prSet presAssocID="{C101DB53-158E-4305-AEB6-6C55D24BD843}" presName="node" presStyleLbl="node1" presStyleIdx="0" presStyleCnt="5">
        <dgm:presLayoutVars>
          <dgm:bulletEnabled val="1"/>
        </dgm:presLayoutVars>
      </dgm:prSet>
      <dgm:spPr/>
    </dgm:pt>
    <dgm:pt modelId="{1228367F-C592-4D48-AB5F-F7EC491FA6E2}" type="pres">
      <dgm:prSet presAssocID="{0126E828-F7ED-4401-8D8C-8072987BCC60}" presName="sibTrans" presStyleLbl="sibTrans2D1" presStyleIdx="0" presStyleCnt="4"/>
      <dgm:spPr/>
    </dgm:pt>
    <dgm:pt modelId="{83C18C9A-EA18-4745-BF73-FC46A8A7C18B}" type="pres">
      <dgm:prSet presAssocID="{0126E828-F7ED-4401-8D8C-8072987BCC60}" presName="connectorText" presStyleLbl="sibTrans2D1" presStyleIdx="0" presStyleCnt="4"/>
      <dgm:spPr/>
    </dgm:pt>
    <dgm:pt modelId="{70B35969-E3F9-4897-8071-55609DF4525E}" type="pres">
      <dgm:prSet presAssocID="{8767C9DF-6172-4995-AC42-87CDEFE6503D}" presName="node" presStyleLbl="node1" presStyleIdx="1" presStyleCnt="5">
        <dgm:presLayoutVars>
          <dgm:bulletEnabled val="1"/>
        </dgm:presLayoutVars>
      </dgm:prSet>
      <dgm:spPr/>
    </dgm:pt>
    <dgm:pt modelId="{FBB0C107-0133-44F9-9BFF-DE2F8251A2DF}" type="pres">
      <dgm:prSet presAssocID="{2DAAA1C1-2627-4FAE-9CF7-929DA7530C3B}" presName="sibTrans" presStyleLbl="sibTrans2D1" presStyleIdx="1" presStyleCnt="4"/>
      <dgm:spPr/>
    </dgm:pt>
    <dgm:pt modelId="{6C480C72-03CB-4A23-8E6C-4F8284ACD519}" type="pres">
      <dgm:prSet presAssocID="{2DAAA1C1-2627-4FAE-9CF7-929DA7530C3B}" presName="connectorText" presStyleLbl="sibTrans2D1" presStyleIdx="1" presStyleCnt="4"/>
      <dgm:spPr/>
    </dgm:pt>
    <dgm:pt modelId="{ED94600E-17BA-4EC3-8454-20A07A40C1A4}" type="pres">
      <dgm:prSet presAssocID="{1C890D8F-17F7-495A-8C6D-5B5C329CCAEA}" presName="node" presStyleLbl="node1" presStyleIdx="2" presStyleCnt="5">
        <dgm:presLayoutVars>
          <dgm:bulletEnabled val="1"/>
        </dgm:presLayoutVars>
      </dgm:prSet>
      <dgm:spPr/>
    </dgm:pt>
    <dgm:pt modelId="{079F1F77-2A6A-499A-982A-220169239D50}" type="pres">
      <dgm:prSet presAssocID="{C36B021C-777E-44CF-A1F8-241003B57277}" presName="sibTrans" presStyleLbl="sibTrans2D1" presStyleIdx="2" presStyleCnt="4"/>
      <dgm:spPr/>
    </dgm:pt>
    <dgm:pt modelId="{2345024D-8534-4892-9077-BEDD8FB8D121}" type="pres">
      <dgm:prSet presAssocID="{C36B021C-777E-44CF-A1F8-241003B57277}" presName="connectorText" presStyleLbl="sibTrans2D1" presStyleIdx="2" presStyleCnt="4"/>
      <dgm:spPr/>
    </dgm:pt>
    <dgm:pt modelId="{368218E0-A0FA-4901-AD3A-60CB7ED49067}" type="pres">
      <dgm:prSet presAssocID="{21621A45-10AD-4215-B8F3-33E7EE22B363}" presName="node" presStyleLbl="node1" presStyleIdx="3" presStyleCnt="5">
        <dgm:presLayoutVars>
          <dgm:bulletEnabled val="1"/>
        </dgm:presLayoutVars>
      </dgm:prSet>
      <dgm:spPr/>
    </dgm:pt>
    <dgm:pt modelId="{019607EF-6E71-480E-A0CE-7E7060B11BB3}" type="pres">
      <dgm:prSet presAssocID="{017E3B21-7B8E-4F58-8773-AFBECE43043D}" presName="sibTrans" presStyleLbl="sibTrans2D1" presStyleIdx="3" presStyleCnt="4"/>
      <dgm:spPr/>
    </dgm:pt>
    <dgm:pt modelId="{EB81FD93-90FB-4A48-8F0D-BDDD7418CD0E}" type="pres">
      <dgm:prSet presAssocID="{017E3B21-7B8E-4F58-8773-AFBECE43043D}" presName="connectorText" presStyleLbl="sibTrans2D1" presStyleIdx="3" presStyleCnt="4"/>
      <dgm:spPr/>
    </dgm:pt>
    <dgm:pt modelId="{32C1DDCA-7C5E-4084-A4B3-874CABEAB0E7}" type="pres">
      <dgm:prSet presAssocID="{540E0F6F-D730-464A-9671-E3A2C873ABF0}" presName="node" presStyleLbl="node1" presStyleIdx="4" presStyleCnt="5">
        <dgm:presLayoutVars>
          <dgm:bulletEnabled val="1"/>
        </dgm:presLayoutVars>
      </dgm:prSet>
      <dgm:spPr/>
    </dgm:pt>
  </dgm:ptLst>
  <dgm:cxnLst>
    <dgm:cxn modelId="{06EDA705-81B8-4FFC-A55A-5CA771921526}" type="presOf" srcId="{0126E828-F7ED-4401-8D8C-8072987BCC60}" destId="{83C18C9A-EA18-4745-BF73-FC46A8A7C18B}" srcOrd="1" destOrd="0" presId="urn:microsoft.com/office/officeart/2005/8/layout/process1"/>
    <dgm:cxn modelId="{B75A5411-7525-403E-926F-7811FEBDE037}" srcId="{414CC26B-EE71-4798-B2F5-2D0755D877E5}" destId="{540E0F6F-D730-464A-9671-E3A2C873ABF0}" srcOrd="4" destOrd="0" parTransId="{CDFEDF8E-18A7-48AD-8C29-610F51AAE74C}" sibTransId="{D72DAF72-1C9D-4AEF-95CD-0AA93CFF2335}"/>
    <dgm:cxn modelId="{D5721929-5A07-4A00-A8E6-0570F8A2A572}" type="presOf" srcId="{017E3B21-7B8E-4F58-8773-AFBECE43043D}" destId="{EB81FD93-90FB-4A48-8F0D-BDDD7418CD0E}" srcOrd="1" destOrd="0" presId="urn:microsoft.com/office/officeart/2005/8/layout/process1"/>
    <dgm:cxn modelId="{CF603030-85E9-4696-BF26-36192E387478}" type="presOf" srcId="{C101DB53-158E-4305-AEB6-6C55D24BD843}" destId="{29208632-91AD-4472-8045-775FA9E18586}" srcOrd="0" destOrd="0" presId="urn:microsoft.com/office/officeart/2005/8/layout/process1"/>
    <dgm:cxn modelId="{E2DB5D30-EF81-40AE-9D3C-06B0CE06497F}" srcId="{414CC26B-EE71-4798-B2F5-2D0755D877E5}" destId="{1C890D8F-17F7-495A-8C6D-5B5C329CCAEA}" srcOrd="2" destOrd="0" parTransId="{409FB2CC-59E0-4CC5-8B2C-D9B8BA4B1ECE}" sibTransId="{C36B021C-777E-44CF-A1F8-241003B57277}"/>
    <dgm:cxn modelId="{5F28E83E-6644-4E2B-B6A2-26FB3E28A0A1}" type="presOf" srcId="{540E0F6F-D730-464A-9671-E3A2C873ABF0}" destId="{32C1DDCA-7C5E-4084-A4B3-874CABEAB0E7}" srcOrd="0" destOrd="0" presId="urn:microsoft.com/office/officeart/2005/8/layout/process1"/>
    <dgm:cxn modelId="{48A52240-0569-46C3-BFA6-BFCBA496DCCB}" type="presOf" srcId="{1C890D8F-17F7-495A-8C6D-5B5C329CCAEA}" destId="{ED94600E-17BA-4EC3-8454-20A07A40C1A4}" srcOrd="0" destOrd="0" presId="urn:microsoft.com/office/officeart/2005/8/layout/process1"/>
    <dgm:cxn modelId="{E3BA1D77-D6F4-4ED0-84AF-BDC2889D6DDC}" srcId="{414CC26B-EE71-4798-B2F5-2D0755D877E5}" destId="{8767C9DF-6172-4995-AC42-87CDEFE6503D}" srcOrd="1" destOrd="0" parTransId="{F8926AA2-DBC8-461E-A6CD-71B4ED4B48AE}" sibTransId="{2DAAA1C1-2627-4FAE-9CF7-929DA7530C3B}"/>
    <dgm:cxn modelId="{413B8981-8653-4C1A-99DD-33045DA6EC45}" type="presOf" srcId="{414CC26B-EE71-4798-B2F5-2D0755D877E5}" destId="{07058BC2-9029-4E3B-9804-3C83F3306A6B}" srcOrd="0" destOrd="0" presId="urn:microsoft.com/office/officeart/2005/8/layout/process1"/>
    <dgm:cxn modelId="{24AAAB84-8610-4F35-9A45-665F65A2442E}" type="presOf" srcId="{C36B021C-777E-44CF-A1F8-241003B57277}" destId="{079F1F77-2A6A-499A-982A-220169239D50}" srcOrd="0" destOrd="0" presId="urn:microsoft.com/office/officeart/2005/8/layout/process1"/>
    <dgm:cxn modelId="{8B3FF184-748A-4C5C-9BEB-C7E1E5E5ECB6}" type="presOf" srcId="{0126E828-F7ED-4401-8D8C-8072987BCC60}" destId="{1228367F-C592-4D48-AB5F-F7EC491FA6E2}" srcOrd="0" destOrd="0" presId="urn:microsoft.com/office/officeart/2005/8/layout/process1"/>
    <dgm:cxn modelId="{89C5099B-2345-4962-8831-0E82FE00595B}" type="presOf" srcId="{2DAAA1C1-2627-4FAE-9CF7-929DA7530C3B}" destId="{6C480C72-03CB-4A23-8E6C-4F8284ACD519}" srcOrd="1" destOrd="0" presId="urn:microsoft.com/office/officeart/2005/8/layout/process1"/>
    <dgm:cxn modelId="{251634B7-4856-418B-8DE2-66763601801F}" type="presOf" srcId="{21621A45-10AD-4215-B8F3-33E7EE22B363}" destId="{368218E0-A0FA-4901-AD3A-60CB7ED49067}" srcOrd="0" destOrd="0" presId="urn:microsoft.com/office/officeart/2005/8/layout/process1"/>
    <dgm:cxn modelId="{C6B2EDC7-8E98-4D5F-8F0A-06BA3BB016E9}" type="presOf" srcId="{017E3B21-7B8E-4F58-8773-AFBECE43043D}" destId="{019607EF-6E71-480E-A0CE-7E7060B11BB3}" srcOrd="0" destOrd="0" presId="urn:microsoft.com/office/officeart/2005/8/layout/process1"/>
    <dgm:cxn modelId="{6637F4D2-BF79-40E3-8307-D08198CDFD59}" srcId="{414CC26B-EE71-4798-B2F5-2D0755D877E5}" destId="{C101DB53-158E-4305-AEB6-6C55D24BD843}" srcOrd="0" destOrd="0" parTransId="{A493C92D-7EB2-4D57-A787-6669FDE47FCB}" sibTransId="{0126E828-F7ED-4401-8D8C-8072987BCC60}"/>
    <dgm:cxn modelId="{8B7CE0D3-D198-429E-8290-4661730088FC}" srcId="{414CC26B-EE71-4798-B2F5-2D0755D877E5}" destId="{21621A45-10AD-4215-B8F3-33E7EE22B363}" srcOrd="3" destOrd="0" parTransId="{0129A6F4-9377-4497-8DB1-5CAF9D632849}" sibTransId="{017E3B21-7B8E-4F58-8773-AFBECE43043D}"/>
    <dgm:cxn modelId="{F5F92BD8-8A5E-499E-8100-B6BA7EE2EA91}" type="presOf" srcId="{2DAAA1C1-2627-4FAE-9CF7-929DA7530C3B}" destId="{FBB0C107-0133-44F9-9BFF-DE2F8251A2DF}" srcOrd="0" destOrd="0" presId="urn:microsoft.com/office/officeart/2005/8/layout/process1"/>
    <dgm:cxn modelId="{13B90FEB-F93F-4296-8DEC-B66A8CA5198D}" type="presOf" srcId="{C36B021C-777E-44CF-A1F8-241003B57277}" destId="{2345024D-8534-4892-9077-BEDD8FB8D121}" srcOrd="1" destOrd="0" presId="urn:microsoft.com/office/officeart/2005/8/layout/process1"/>
    <dgm:cxn modelId="{650C4FFE-170D-463D-A657-5D46EECAC2FE}" type="presOf" srcId="{8767C9DF-6172-4995-AC42-87CDEFE6503D}" destId="{70B35969-E3F9-4897-8071-55609DF4525E}" srcOrd="0" destOrd="0" presId="urn:microsoft.com/office/officeart/2005/8/layout/process1"/>
    <dgm:cxn modelId="{A50B6BA3-49FB-43B5-9F50-959E7FD74948}" type="presParOf" srcId="{07058BC2-9029-4E3B-9804-3C83F3306A6B}" destId="{29208632-91AD-4472-8045-775FA9E18586}" srcOrd="0" destOrd="0" presId="urn:microsoft.com/office/officeart/2005/8/layout/process1"/>
    <dgm:cxn modelId="{975D15D7-E0D6-441B-ABD6-55C7DBC49061}" type="presParOf" srcId="{07058BC2-9029-4E3B-9804-3C83F3306A6B}" destId="{1228367F-C592-4D48-AB5F-F7EC491FA6E2}" srcOrd="1" destOrd="0" presId="urn:microsoft.com/office/officeart/2005/8/layout/process1"/>
    <dgm:cxn modelId="{849256D3-2436-466E-8DCE-8441C235B62A}" type="presParOf" srcId="{1228367F-C592-4D48-AB5F-F7EC491FA6E2}" destId="{83C18C9A-EA18-4745-BF73-FC46A8A7C18B}" srcOrd="0" destOrd="0" presId="urn:microsoft.com/office/officeart/2005/8/layout/process1"/>
    <dgm:cxn modelId="{643008C0-FDB2-48C2-8415-80E5AE6A3091}" type="presParOf" srcId="{07058BC2-9029-4E3B-9804-3C83F3306A6B}" destId="{70B35969-E3F9-4897-8071-55609DF4525E}" srcOrd="2" destOrd="0" presId="urn:microsoft.com/office/officeart/2005/8/layout/process1"/>
    <dgm:cxn modelId="{6A216D3B-462C-4C2B-9A55-26D7D4BA33D1}" type="presParOf" srcId="{07058BC2-9029-4E3B-9804-3C83F3306A6B}" destId="{FBB0C107-0133-44F9-9BFF-DE2F8251A2DF}" srcOrd="3" destOrd="0" presId="urn:microsoft.com/office/officeart/2005/8/layout/process1"/>
    <dgm:cxn modelId="{B0894DD9-690F-4DF3-B0F7-510BF60220F0}" type="presParOf" srcId="{FBB0C107-0133-44F9-9BFF-DE2F8251A2DF}" destId="{6C480C72-03CB-4A23-8E6C-4F8284ACD519}" srcOrd="0" destOrd="0" presId="urn:microsoft.com/office/officeart/2005/8/layout/process1"/>
    <dgm:cxn modelId="{3A55A304-AAA3-43C0-B00D-2F76F960F442}" type="presParOf" srcId="{07058BC2-9029-4E3B-9804-3C83F3306A6B}" destId="{ED94600E-17BA-4EC3-8454-20A07A40C1A4}" srcOrd="4" destOrd="0" presId="urn:microsoft.com/office/officeart/2005/8/layout/process1"/>
    <dgm:cxn modelId="{DF592014-3E4E-417D-9E78-F960BC0179E9}" type="presParOf" srcId="{07058BC2-9029-4E3B-9804-3C83F3306A6B}" destId="{079F1F77-2A6A-499A-982A-220169239D50}" srcOrd="5" destOrd="0" presId="urn:microsoft.com/office/officeart/2005/8/layout/process1"/>
    <dgm:cxn modelId="{7FF84F70-8909-4F5D-96AC-BC5161C000B5}" type="presParOf" srcId="{079F1F77-2A6A-499A-982A-220169239D50}" destId="{2345024D-8534-4892-9077-BEDD8FB8D121}" srcOrd="0" destOrd="0" presId="urn:microsoft.com/office/officeart/2005/8/layout/process1"/>
    <dgm:cxn modelId="{F0074C7B-C19A-4509-8549-72AF112348CE}" type="presParOf" srcId="{07058BC2-9029-4E3B-9804-3C83F3306A6B}" destId="{368218E0-A0FA-4901-AD3A-60CB7ED49067}" srcOrd="6" destOrd="0" presId="urn:microsoft.com/office/officeart/2005/8/layout/process1"/>
    <dgm:cxn modelId="{41491171-8376-415B-8225-6BF1BE2095B2}" type="presParOf" srcId="{07058BC2-9029-4E3B-9804-3C83F3306A6B}" destId="{019607EF-6E71-480E-A0CE-7E7060B11BB3}" srcOrd="7" destOrd="0" presId="urn:microsoft.com/office/officeart/2005/8/layout/process1"/>
    <dgm:cxn modelId="{0DE222D8-0B0B-4FAF-8567-FA9F65151636}" type="presParOf" srcId="{019607EF-6E71-480E-A0CE-7E7060B11BB3}" destId="{EB81FD93-90FB-4A48-8F0D-BDDD7418CD0E}" srcOrd="0" destOrd="0" presId="urn:microsoft.com/office/officeart/2005/8/layout/process1"/>
    <dgm:cxn modelId="{1740EC21-6DA2-4AAA-9B9D-89A0CDEB658C}" type="presParOf" srcId="{07058BC2-9029-4E3B-9804-3C83F3306A6B}" destId="{32C1DDCA-7C5E-4084-A4B3-874CABEAB0E7}"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08632-91AD-4472-8045-775FA9E18586}">
      <dsp:nvSpPr>
        <dsp:cNvPr id="0" name=""/>
        <dsp:cNvSpPr/>
      </dsp:nvSpPr>
      <dsp:spPr>
        <a:xfrm>
          <a:off x="3281" y="1477201"/>
          <a:ext cx="1017250" cy="1525875"/>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Electronics are armed before the rocket is prepped for launch</a:t>
          </a:r>
        </a:p>
      </dsp:txBody>
      <dsp:txXfrm>
        <a:off x="33075" y="1506995"/>
        <a:ext cx="957662" cy="1466287"/>
      </dsp:txXfrm>
    </dsp:sp>
    <dsp:sp modelId="{1228367F-C592-4D48-AB5F-F7EC491FA6E2}">
      <dsp:nvSpPr>
        <dsp:cNvPr id="0" name=""/>
        <dsp:cNvSpPr/>
      </dsp:nvSpPr>
      <dsp:spPr>
        <a:xfrm>
          <a:off x="1122257" y="2113999"/>
          <a:ext cx="215657" cy="252278"/>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122257" y="2164455"/>
        <a:ext cx="150960" cy="151366"/>
      </dsp:txXfrm>
    </dsp:sp>
    <dsp:sp modelId="{70B35969-E3F9-4897-8071-55609DF4525E}">
      <dsp:nvSpPr>
        <dsp:cNvPr id="0" name=""/>
        <dsp:cNvSpPr/>
      </dsp:nvSpPr>
      <dsp:spPr>
        <a:xfrm>
          <a:off x="1427432" y="1477201"/>
          <a:ext cx="1017250" cy="1525875"/>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The payload is secured into the nosecone’s payload section</a:t>
          </a:r>
        </a:p>
      </dsp:txBody>
      <dsp:txXfrm>
        <a:off x="1457226" y="1506995"/>
        <a:ext cx="957662" cy="1466287"/>
      </dsp:txXfrm>
    </dsp:sp>
    <dsp:sp modelId="{FBB0C107-0133-44F9-9BFF-DE2F8251A2DF}">
      <dsp:nvSpPr>
        <dsp:cNvPr id="0" name=""/>
        <dsp:cNvSpPr/>
      </dsp:nvSpPr>
      <dsp:spPr>
        <a:xfrm>
          <a:off x="2546408" y="2113999"/>
          <a:ext cx="215657" cy="252278"/>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46408" y="2164455"/>
        <a:ext cx="150960" cy="151366"/>
      </dsp:txXfrm>
    </dsp:sp>
    <dsp:sp modelId="{ED94600E-17BA-4EC3-8454-20A07A40C1A4}">
      <dsp:nvSpPr>
        <dsp:cNvPr id="0" name=""/>
        <dsp:cNvSpPr/>
      </dsp:nvSpPr>
      <dsp:spPr>
        <a:xfrm>
          <a:off x="2851583" y="1477201"/>
          <a:ext cx="1017250" cy="1525875"/>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At the time the rocket is launched, the payload starts recording data</a:t>
          </a:r>
        </a:p>
      </dsp:txBody>
      <dsp:txXfrm>
        <a:off x="2881377" y="1506995"/>
        <a:ext cx="957662" cy="1466287"/>
      </dsp:txXfrm>
    </dsp:sp>
    <dsp:sp modelId="{079F1F77-2A6A-499A-982A-220169239D50}">
      <dsp:nvSpPr>
        <dsp:cNvPr id="0" name=""/>
        <dsp:cNvSpPr/>
      </dsp:nvSpPr>
      <dsp:spPr>
        <a:xfrm>
          <a:off x="3970558" y="2113999"/>
          <a:ext cx="215657" cy="252278"/>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70558" y="2164455"/>
        <a:ext cx="150960" cy="151366"/>
      </dsp:txXfrm>
    </dsp:sp>
    <dsp:sp modelId="{368218E0-A0FA-4901-AD3A-60CB7ED49067}">
      <dsp:nvSpPr>
        <dsp:cNvPr id="0" name=""/>
        <dsp:cNvSpPr/>
      </dsp:nvSpPr>
      <dsp:spPr>
        <a:xfrm>
          <a:off x="4275734" y="1477201"/>
          <a:ext cx="1017250" cy="1525875"/>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The payload transmits the data to the ground station live</a:t>
          </a:r>
        </a:p>
      </dsp:txBody>
      <dsp:txXfrm>
        <a:off x="4305528" y="1506995"/>
        <a:ext cx="957662" cy="1466287"/>
      </dsp:txXfrm>
    </dsp:sp>
    <dsp:sp modelId="{019607EF-6E71-480E-A0CE-7E7060B11BB3}">
      <dsp:nvSpPr>
        <dsp:cNvPr id="0" name=""/>
        <dsp:cNvSpPr/>
      </dsp:nvSpPr>
      <dsp:spPr>
        <a:xfrm>
          <a:off x="5394709" y="2113999"/>
          <a:ext cx="215657" cy="252278"/>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394709" y="2164455"/>
        <a:ext cx="150960" cy="151366"/>
      </dsp:txXfrm>
    </dsp:sp>
    <dsp:sp modelId="{32C1DDCA-7C5E-4084-A4B3-874CABEAB0E7}">
      <dsp:nvSpPr>
        <dsp:cNvPr id="0" name=""/>
        <dsp:cNvSpPr/>
      </dsp:nvSpPr>
      <dsp:spPr>
        <a:xfrm>
          <a:off x="5699884" y="1477201"/>
          <a:ext cx="1017250" cy="1525875"/>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At landing, the payload stops transmitting data.</a:t>
          </a:r>
        </a:p>
      </dsp:txBody>
      <dsp:txXfrm>
        <a:off x="5729678" y="1506995"/>
        <a:ext cx="957662" cy="14662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txBox="1">
            <a:spLocks noGrp="1"/>
          </p:cNvSpPr>
          <p:nvPr>
            <p:ph type="sldNum" idx="12"/>
          </p:nvPr>
        </p:nvSpPr>
        <p:spPr>
          <a:xfrm>
            <a:off x="4398962" y="9555161"/>
            <a:ext cx="3368674" cy="498475"/>
          </a:xfrm>
          <a:prstGeom prst="rect">
            <a:avLst/>
          </a:prstGeom>
          <a:noFill/>
          <a:ln>
            <a:noFill/>
          </a:ln>
        </p:spPr>
        <p:txBody>
          <a:bodyPr wrap="square" lIns="0" tIns="0" rIns="0" bIns="0" anchor="b"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
        <p:nvSpPr>
          <p:cNvPr id="4" name="Shape 4"/>
          <p:cNvSpPr/>
          <p:nvPr/>
        </p:nvSpPr>
        <p:spPr>
          <a:xfrm>
            <a:off x="0" y="0"/>
            <a:ext cx="7772400" cy="10058399"/>
          </a:xfrm>
          <a:prstGeom prst="roundRect">
            <a:avLst>
              <a:gd name="adj" fmla="val 4"/>
            </a:avLst>
          </a:prstGeom>
          <a:solidFill>
            <a:srgbClr val="FFFFFF"/>
          </a:solid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5" name="Shape 5"/>
          <p:cNvSpPr/>
          <p:nvPr/>
        </p:nvSpPr>
        <p:spPr>
          <a:xfrm>
            <a:off x="0" y="0"/>
            <a:ext cx="7772400" cy="10058399"/>
          </a:xfrm>
          <a:prstGeom prst="roundRect">
            <a:avLst>
              <a:gd name="adj" fmla="val 4"/>
            </a:avLst>
          </a:prstGeom>
          <a:solidFill>
            <a:srgbClr val="FFFFFF"/>
          </a:solid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6" name="Shape 6"/>
          <p:cNvSpPr>
            <a:spLocks noGrp="1" noRot="1" noChangeAspect="1"/>
          </p:cNvSpPr>
          <p:nvPr>
            <p:ph type="sldImg" idx="2"/>
          </p:nvPr>
        </p:nvSpPr>
        <p:spPr>
          <a:xfrm>
            <a:off x="1371600" y="763587"/>
            <a:ext cx="5024436" cy="376713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 name="Shape 7"/>
          <p:cNvSpPr txBox="1">
            <a:spLocks noGrp="1"/>
          </p:cNvSpPr>
          <p:nvPr>
            <p:ph type="body" idx="1"/>
          </p:nvPr>
        </p:nvSpPr>
        <p:spPr>
          <a:xfrm>
            <a:off x="777875" y="4776787"/>
            <a:ext cx="6213475" cy="4521199"/>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457200" marR="0" lvl="1" indent="0" algn="l" rtl="0">
              <a:spcBef>
                <a:spcPts val="0"/>
              </a:spcBef>
              <a:buChar char="○"/>
              <a:defRPr sz="1800" b="0" i="0" u="none" strike="noStrike" cap="none"/>
            </a:lvl2pPr>
            <a:lvl3pPr marL="914400" marR="0" lvl="2" indent="0" algn="l" rtl="0">
              <a:spcBef>
                <a:spcPts val="0"/>
              </a:spcBef>
              <a:buChar char="■"/>
              <a:defRPr sz="1800" b="0" i="0" u="none" strike="noStrike" cap="none"/>
            </a:lvl3pPr>
            <a:lvl4pPr marL="1371600" marR="0" lvl="3" indent="0" algn="l" rtl="0">
              <a:spcBef>
                <a:spcPts val="0"/>
              </a:spcBef>
              <a:buChar char="●"/>
              <a:defRPr sz="1800" b="0" i="0" u="none" strike="noStrike" cap="none"/>
            </a:lvl4pPr>
            <a:lvl5pPr marL="1828800" marR="0" lvl="4" indent="0" algn="l" rtl="0">
              <a:spcBef>
                <a:spcPts val="0"/>
              </a:spcBef>
              <a:buChar char="○"/>
              <a:defRPr sz="1800" b="0" i="0" u="none" strike="noStrike" cap="none"/>
            </a:lvl5pPr>
            <a:lvl6pPr marL="2286000" marR="0" lvl="5" indent="0" algn="l" rtl="0">
              <a:spcBef>
                <a:spcPts val="0"/>
              </a:spcBef>
              <a:buChar char="■"/>
              <a:defRPr sz="1800" b="0" i="0" u="none" strike="noStrike" cap="none"/>
            </a:lvl6pPr>
            <a:lvl7pPr marL="2743200" marR="0" lvl="6" indent="0" algn="l" rtl="0">
              <a:spcBef>
                <a:spcPts val="0"/>
              </a:spcBef>
              <a:buChar char="●"/>
              <a:defRPr sz="1800" b="0" i="0" u="none" strike="noStrike" cap="none"/>
            </a:lvl7pPr>
            <a:lvl8pPr marL="3200400" marR="0" lvl="7" indent="0" algn="l" rtl="0">
              <a:spcBef>
                <a:spcPts val="0"/>
              </a:spcBef>
              <a:buChar char="○"/>
              <a:defRPr sz="1800" b="0" i="0" u="none" strike="noStrike" cap="none"/>
            </a:lvl8pPr>
            <a:lvl9pPr marL="3657600" marR="0" lvl="8" indent="0" algn="l" rtl="0">
              <a:spcBef>
                <a:spcPts val="0"/>
              </a:spcBef>
              <a:buChar char="■"/>
              <a:defRPr sz="1800" b="0" i="0" u="none" strike="noStrike" cap="none"/>
            </a:lvl9pPr>
          </a:lstStyle>
          <a:p>
            <a:endParaRPr/>
          </a:p>
        </p:txBody>
      </p:sp>
      <p:sp>
        <p:nvSpPr>
          <p:cNvPr id="8" name="Shape 8"/>
          <p:cNvSpPr txBox="1">
            <a:spLocks noGrp="1"/>
          </p:cNvSpPr>
          <p:nvPr>
            <p:ph type="hdr" idx="3"/>
          </p:nvPr>
        </p:nvSpPr>
        <p:spPr>
          <a:xfrm>
            <a:off x="0" y="0"/>
            <a:ext cx="3368674" cy="498475"/>
          </a:xfrm>
          <a:prstGeom prst="rect">
            <a:avLst/>
          </a:prstGeom>
          <a:noFill/>
          <a:ln>
            <a:noFill/>
          </a:ln>
        </p:spPr>
        <p:txBody>
          <a:bodyPr wrap="square" lIns="91425" tIns="91425" rIns="91425" bIns="91425" anchor="t" anchorCtr="0"/>
          <a:lstStyle>
            <a:lvl1pPr marL="0" marR="0" lvl="0" indent="0" algn="l" rtl="0">
              <a:lnSpc>
                <a:spcPct val="93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dt" idx="10"/>
          </p:nvPr>
        </p:nvSpPr>
        <p:spPr>
          <a:xfrm>
            <a:off x="4398962" y="0"/>
            <a:ext cx="3368674" cy="498475"/>
          </a:xfrm>
          <a:prstGeom prst="rect">
            <a:avLst/>
          </a:prstGeom>
          <a:noFill/>
          <a:ln>
            <a:noFill/>
          </a:ln>
        </p:spPr>
        <p:txBody>
          <a:bodyPr wrap="square" lIns="91425" tIns="91425" rIns="91425" bIns="91425" anchor="t" anchorCtr="0"/>
          <a:lstStyle>
            <a:lvl1pPr marL="0" marR="0" lvl="0" indent="0" algn="r" rtl="0">
              <a:lnSpc>
                <a:spcPct val="93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10" name="Shape 10"/>
          <p:cNvSpPr txBox="1">
            <a:spLocks noGrp="1"/>
          </p:cNvSpPr>
          <p:nvPr>
            <p:ph type="ftr" idx="11"/>
          </p:nvPr>
        </p:nvSpPr>
        <p:spPr>
          <a:xfrm>
            <a:off x="0" y="9555161"/>
            <a:ext cx="3368674" cy="498475"/>
          </a:xfrm>
          <a:prstGeom prst="rect">
            <a:avLst/>
          </a:prstGeom>
          <a:noFill/>
          <a:ln>
            <a:noFill/>
          </a:ln>
        </p:spPr>
        <p:txBody>
          <a:bodyPr wrap="square" lIns="91425" tIns="91425" rIns="91425" bIns="91425" anchor="b" anchorCtr="0"/>
          <a:lstStyle>
            <a:lvl1pPr marL="0" marR="0" lvl="0" indent="0" algn="l" rtl="0">
              <a:lnSpc>
                <a:spcPct val="93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11" name="Shape 11"/>
          <p:cNvSpPr txBox="1">
            <a:spLocks noGrp="1"/>
          </p:cNvSpPr>
          <p:nvPr>
            <p:ph type="sldNum" idx="4"/>
          </p:nvPr>
        </p:nvSpPr>
        <p:spPr>
          <a:xfrm>
            <a:off x="4398962" y="9555161"/>
            <a:ext cx="3368674" cy="498475"/>
          </a:xfrm>
          <a:prstGeom prst="rect">
            <a:avLst/>
          </a:prstGeom>
          <a:noFill/>
          <a:ln>
            <a:noFill/>
          </a:ln>
        </p:spPr>
        <p:txBody>
          <a:bodyPr wrap="square" lIns="0" tIns="0" rIns="0" bIns="0" anchor="b" anchorCtr="0">
            <a:noAutofit/>
          </a:bodyPr>
          <a:lstStyle/>
          <a:p>
            <a:pPr marL="0" marR="0" lvl="0" indent="0" algn="r" rtl="0">
              <a:lnSpc>
                <a:spcPct val="93000"/>
              </a:lnSpc>
              <a:spcBef>
                <a:spcPts val="0"/>
              </a:spcBef>
              <a:spcAft>
                <a:spcPts val="0"/>
              </a:spcAft>
              <a:buClr>
                <a:srgbClr val="000000"/>
              </a:buClr>
              <a:buSzPct val="25000"/>
              <a:buFont typeface="Times New Roman"/>
              <a:buNone/>
            </a:pPr>
            <a:fld id="{00000000-1234-1234-1234-123412341234}" type="slidenum">
              <a:rPr lang="en-US" sz="1400" b="0" i="0" u="none">
                <a:solidFill>
                  <a:srgbClr val="000000"/>
                </a:solidFill>
                <a:latin typeface="Times New Roman"/>
                <a:ea typeface="Times New Roman"/>
                <a:cs typeface="Times New Roman"/>
                <a:sym typeface="Times New Roman"/>
              </a:rPr>
              <a:t>‹#›</a:t>
            </a:fld>
            <a:endParaRPr lang="en-US" sz="1400" b="0" i="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9974281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7" name="Shape 3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8" name="Shape 3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4831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06" name="Shape 106"/>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07" name="Shape 107"/>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65054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371600" y="763588"/>
            <a:ext cx="5027613" cy="3770312"/>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12" name="Shape 112"/>
          <p:cNvSpPr/>
          <p:nvPr/>
        </p:nvSpPr>
        <p:spPr>
          <a:xfrm>
            <a:off x="777875" y="4776787"/>
            <a:ext cx="6216650" cy="4524374"/>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13" name="Shape 113"/>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5912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19" name="Shape 119"/>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20" name="Shape 120"/>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220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26" name="Shape 126"/>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27" name="Shape 127"/>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1539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33" name="Shape 133"/>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34" name="Shape 134"/>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9383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40" name="Shape 140"/>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41" name="Shape 141"/>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8639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47" name="Shape 14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48" name="Shape 14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6119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54" name="Shape 15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55" name="Shape 15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21428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61" name="Shape 16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62" name="Shape 16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9889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67" name="Shape 16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68" name="Shape 16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240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44" name="Shape 4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45" name="Shape 4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8595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81" name="Shape 18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82" name="Shape 18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99744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87" name="Shape 18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88" name="Shape 18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6900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194" name="Shape 19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95" name="Shape 19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92304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00" name="Shape 200"/>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01" name="Shape 201"/>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944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07" name="Shape 20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08" name="Shape 20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52686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14" name="Shape 21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15" name="Shape 21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84196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21" name="Shape 22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22" name="Shape 22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136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28" name="Shape 228"/>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29" name="Shape 229"/>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54226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35" name="Shape 235"/>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36" name="Shape 236"/>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2509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42" name="Shape 242"/>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43" name="Shape 243"/>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9548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51" name="Shape 5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52" name="Shape 5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0018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49" name="Shape 249"/>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50" name="Shape 250"/>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3958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57" name="Shape 25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58" name="Shape 25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84521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63" name="Shape 263"/>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64" name="Shape 264"/>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02603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70" name="Shape 270"/>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71" name="Shape 271"/>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9042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77" name="Shape 27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78" name="Shape 27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680433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84" name="Shape 28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85" name="Shape 28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650637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91" name="Shape 29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92" name="Shape 29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5519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297" name="Shape 297"/>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98" name="Shape 298"/>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617951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04" name="Shape 304"/>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05" name="Shape 305"/>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95469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11" name="Shape 31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12" name="Shape 31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1884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58" name="Shape 58"/>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59" name="Shape 59"/>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93167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18" name="Shape 318"/>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19" name="Shape 319"/>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03979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25" name="Shape 325"/>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26" name="Shape 326"/>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62933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31" name="Shape 33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32" name="Shape 33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235318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38" name="Shape 338"/>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39" name="Shape 339"/>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33203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45" name="Shape 345"/>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46" name="Shape 346"/>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13400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52" name="Shape 352"/>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53" name="Shape 353"/>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736820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59" name="Shape 359"/>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60" name="Shape 360"/>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51749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366" name="Shape 366"/>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367" name="Shape 367"/>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7389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65" name="Shape 65"/>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66" name="Shape 66"/>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69040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71" name="Shape 71"/>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72" name="Shape 72"/>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7206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78" name="Shape 78"/>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79" name="Shape 79"/>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7188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92" name="Shape 92"/>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93" name="Shape 93"/>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813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371600" y="763588"/>
            <a:ext cx="5029200" cy="37719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med" len="med"/>
            <a:tailEnd type="none" w="med" len="med"/>
          </a:ln>
        </p:spPr>
      </p:sp>
      <p:sp>
        <p:nvSpPr>
          <p:cNvPr id="99" name="Shape 99"/>
          <p:cNvSpPr/>
          <p:nvPr/>
        </p:nvSpPr>
        <p:spPr>
          <a:xfrm>
            <a:off x="777875" y="4776787"/>
            <a:ext cx="6218236" cy="4525961"/>
          </a:xfrm>
          <a:prstGeom prst="rect">
            <a:avLst/>
          </a:prstGeom>
          <a:noFill/>
          <a:ln>
            <a:noFill/>
          </a:ln>
        </p:spPr>
        <p:txBody>
          <a:bodyPr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00" name="Shape 100"/>
          <p:cNvSpPr txBox="1">
            <a:spLocks noGrp="1"/>
          </p:cNvSpPr>
          <p:nvPr>
            <p:ph type="body" idx="1"/>
          </p:nvPr>
        </p:nvSpPr>
        <p:spPr>
          <a:xfrm>
            <a:off x="777875" y="4776787"/>
            <a:ext cx="6213475" cy="4521199"/>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70929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layout with centered title and subtitle placeholders">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1pPr>
            <a:lvl2pPr marL="742950" marR="0" lvl="1" indent="-28575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2pPr>
            <a:lvl3pPr marL="1143000" marR="0" lvl="2"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3pPr>
            <a:lvl4pPr marL="1600200" marR="0" lvl="3"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4pPr>
            <a:lvl5pPr marL="2057400" marR="0" lvl="4"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5pPr>
            <a:lvl6pPr marL="2514600" marR="0" lvl="5"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6pPr>
            <a:lvl7pPr marL="3429000" marR="0" lvl="6"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7pPr>
            <a:lvl8pPr marL="4800600" marR="0" lvl="7"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8pPr>
            <a:lvl9pPr marL="6629400" marR="0" lvl="8"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9pPr>
          </a:lstStyle>
          <a:p>
            <a:endParaRPr/>
          </a:p>
        </p:txBody>
      </p:sp>
      <p:sp>
        <p:nvSpPr>
          <p:cNvPr id="21" name="Shape 21"/>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342900" marR="0" lvl="0" indent="-342900" algn="l" rtl="0">
              <a:lnSpc>
                <a:spcPct val="94000"/>
              </a:lnSpc>
              <a:spcBef>
                <a:spcPts val="0"/>
              </a:spcBef>
              <a:spcAft>
                <a:spcPts val="1400"/>
              </a:spcAft>
              <a:buNone/>
              <a:defRPr sz="2400" b="0" i="0" u="none" strike="noStrike" cap="none">
                <a:solidFill>
                  <a:srgbClr val="000000"/>
                </a:solidFill>
                <a:latin typeface="Arial"/>
                <a:ea typeface="Arial"/>
                <a:cs typeface="Arial"/>
                <a:sym typeface="Arial"/>
              </a:defRPr>
            </a:lvl1pPr>
            <a:lvl2pPr marL="742950" marR="0" lvl="1" indent="-285750" algn="l" rtl="0">
              <a:lnSpc>
                <a:spcPct val="94000"/>
              </a:lnSpc>
              <a:spcBef>
                <a:spcPts val="0"/>
              </a:spcBef>
              <a:spcAft>
                <a:spcPts val="1100"/>
              </a:spcAft>
              <a:buNone/>
              <a:defRPr sz="20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800"/>
              </a:spcAft>
              <a:buNone/>
              <a:defRPr sz="16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500"/>
              </a:spcAft>
              <a:buNone/>
              <a:defRPr sz="16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9289142" y="6886575"/>
            <a:ext cx="281893"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pic>
        <p:nvPicPr>
          <p:cNvPr id="7" name="Picture 6">
            <a:extLst>
              <a:ext uri="{FF2B5EF4-FFF2-40B4-BE49-F238E27FC236}">
                <a16:creationId xmlns:a16="http://schemas.microsoft.com/office/drawing/2014/main" id="{FFF32C46-1305-4B0C-AE2A-5E461ECA2DB9}"/>
              </a:ext>
            </a:extLst>
          </p:cNvPr>
          <p:cNvPicPr>
            <a:picLocks noChangeAspect="1"/>
          </p:cNvPicPr>
          <p:nvPr userDrawn="1"/>
        </p:nvPicPr>
        <p:blipFill>
          <a:blip r:embed="rId2"/>
          <a:stretch>
            <a:fillRect/>
          </a:stretch>
        </p:blipFill>
        <p:spPr>
          <a:xfrm>
            <a:off x="0" y="0"/>
            <a:ext cx="1582057" cy="1027522"/>
          </a:xfrm>
          <a:prstGeom prst="rect">
            <a:avLst/>
          </a:prstGeom>
        </p:spPr>
      </p:pic>
    </p:spTree>
    <p:extLst>
      <p:ext uri="{BB962C8B-B14F-4D97-AF65-F5344CB8AC3E}">
        <p14:creationId xmlns:p14="http://schemas.microsoft.com/office/powerpoint/2010/main" val="244243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503237" y="301625"/>
            <a:ext cx="9066211" cy="654050"/>
          </a:xfrm>
          <a:prstGeom prst="rect">
            <a:avLst/>
          </a:prstGeom>
          <a:noFill/>
          <a:ln>
            <a:noFill/>
          </a:ln>
        </p:spPr>
        <p:txBody>
          <a:bodyPr wrap="square" lIns="91425" tIns="91425" rIns="91425" bIns="91425" anchor="ctr" anchorCtr="0"/>
          <a:lstStyle>
            <a:lvl1pPr marL="0" marR="0" lvl="0" indent="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1pPr>
            <a:lvl2pPr marL="742950" marR="0" lvl="1" indent="-28575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2pPr>
            <a:lvl3pPr marL="1143000" marR="0" lvl="2"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3pPr>
            <a:lvl4pPr marL="1600200" marR="0" lvl="3"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4pPr>
            <a:lvl5pPr marL="2057400" marR="0" lvl="4"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5pPr>
            <a:lvl6pPr marL="2514600" marR="0" lvl="5"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6pPr>
            <a:lvl7pPr marL="3429000" marR="0" lvl="6"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7pPr>
            <a:lvl8pPr marL="4800600" marR="0" lvl="7"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8pPr>
            <a:lvl9pPr marL="6629400" marR="0" lvl="8"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body" idx="1"/>
          </p:nvPr>
        </p:nvSpPr>
        <p:spPr>
          <a:xfrm>
            <a:off x="503237" y="1768475"/>
            <a:ext cx="9066211" cy="4992687"/>
          </a:xfrm>
          <a:prstGeom prst="rect">
            <a:avLst/>
          </a:prstGeom>
          <a:noFill/>
          <a:ln>
            <a:noFill/>
          </a:ln>
        </p:spPr>
        <p:txBody>
          <a:bodyPr wrap="square" lIns="91425" tIns="91425" rIns="91425" bIns="91425" anchor="t" anchorCtr="0"/>
          <a:lstStyle>
            <a:lvl1pPr marL="342900" marR="0" lvl="0" indent="-342900" algn="l" rtl="0">
              <a:lnSpc>
                <a:spcPct val="94000"/>
              </a:lnSpc>
              <a:spcBef>
                <a:spcPts val="0"/>
              </a:spcBef>
              <a:spcAft>
                <a:spcPts val="1400"/>
              </a:spcAft>
              <a:buNone/>
              <a:defRPr sz="2400" b="0" i="0" u="none" strike="noStrike" cap="none">
                <a:solidFill>
                  <a:srgbClr val="000000"/>
                </a:solidFill>
                <a:latin typeface="Arial"/>
                <a:ea typeface="Arial"/>
                <a:cs typeface="Arial"/>
                <a:sym typeface="Arial"/>
              </a:defRPr>
            </a:lvl1pPr>
            <a:lvl2pPr marL="742950" marR="0" lvl="1" indent="-285750" algn="l" rtl="0">
              <a:lnSpc>
                <a:spcPct val="94000"/>
              </a:lnSpc>
              <a:spcBef>
                <a:spcPts val="0"/>
              </a:spcBef>
              <a:spcAft>
                <a:spcPts val="1100"/>
              </a:spcAft>
              <a:buNone/>
              <a:defRPr sz="20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800"/>
              </a:spcAft>
              <a:buNone/>
              <a:defRPr sz="16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500"/>
              </a:spcAft>
              <a:buNone/>
              <a:defRPr sz="16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9216570" y="6886575"/>
            <a:ext cx="354465"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pic>
        <p:nvPicPr>
          <p:cNvPr id="7" name="Picture 6">
            <a:extLst>
              <a:ext uri="{FF2B5EF4-FFF2-40B4-BE49-F238E27FC236}">
                <a16:creationId xmlns:a16="http://schemas.microsoft.com/office/drawing/2014/main" id="{EB83EC46-E261-4883-86A2-8078D5260B1B}"/>
              </a:ext>
            </a:extLst>
          </p:cNvPr>
          <p:cNvPicPr>
            <a:picLocks noChangeAspect="1"/>
          </p:cNvPicPr>
          <p:nvPr userDrawn="1"/>
        </p:nvPicPr>
        <p:blipFill>
          <a:blip r:embed="rId2"/>
          <a:stretch>
            <a:fillRect/>
          </a:stretch>
        </p:blipFill>
        <p:spPr>
          <a:xfrm>
            <a:off x="0" y="0"/>
            <a:ext cx="1582057" cy="1027522"/>
          </a:xfrm>
          <a:prstGeom prst="rect">
            <a:avLst/>
          </a:prstGeom>
        </p:spPr>
      </p:pic>
    </p:spTree>
    <p:extLst>
      <p:ext uri="{BB962C8B-B14F-4D97-AF65-F5344CB8AC3E}">
        <p14:creationId xmlns:p14="http://schemas.microsoft.com/office/powerpoint/2010/main" val="401437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7227886" y="6886575"/>
            <a:ext cx="2343150"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9041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7227886" y="6886575"/>
            <a:ext cx="2343150"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pic>
        <p:nvPicPr>
          <p:cNvPr id="5" name="Picture 4">
            <a:extLst>
              <a:ext uri="{FF2B5EF4-FFF2-40B4-BE49-F238E27FC236}">
                <a16:creationId xmlns:a16="http://schemas.microsoft.com/office/drawing/2014/main" id="{98289238-A164-4A3A-B487-05457564BFA4}"/>
              </a:ext>
            </a:extLst>
          </p:cNvPr>
          <p:cNvPicPr>
            <a:picLocks noChangeAspect="1"/>
          </p:cNvPicPr>
          <p:nvPr userDrawn="1"/>
        </p:nvPicPr>
        <p:blipFill>
          <a:blip r:embed="rId2"/>
          <a:stretch>
            <a:fillRect/>
          </a:stretch>
        </p:blipFill>
        <p:spPr>
          <a:xfrm>
            <a:off x="0" y="0"/>
            <a:ext cx="1582057" cy="1027522"/>
          </a:xfrm>
          <a:prstGeom prst="rect">
            <a:avLst/>
          </a:prstGeom>
        </p:spPr>
      </p:pic>
    </p:spTree>
    <p:extLst>
      <p:ext uri="{BB962C8B-B14F-4D97-AF65-F5344CB8AC3E}">
        <p14:creationId xmlns:p14="http://schemas.microsoft.com/office/powerpoint/2010/main" val="174107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9202056" y="6886575"/>
            <a:ext cx="368979"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pic>
        <p:nvPicPr>
          <p:cNvPr id="5" name="Picture 4">
            <a:extLst>
              <a:ext uri="{FF2B5EF4-FFF2-40B4-BE49-F238E27FC236}">
                <a16:creationId xmlns:a16="http://schemas.microsoft.com/office/drawing/2014/main" id="{4D0830FE-C551-42EC-BC48-593428D915DD}"/>
              </a:ext>
            </a:extLst>
          </p:cNvPr>
          <p:cNvPicPr>
            <a:picLocks noChangeAspect="1"/>
          </p:cNvPicPr>
          <p:nvPr userDrawn="1"/>
        </p:nvPicPr>
        <p:blipFill>
          <a:blip r:embed="rId2"/>
          <a:stretch>
            <a:fillRect/>
          </a:stretch>
        </p:blipFill>
        <p:spPr>
          <a:xfrm>
            <a:off x="0" y="0"/>
            <a:ext cx="1582057" cy="1027522"/>
          </a:xfrm>
          <a:prstGeom prst="rect">
            <a:avLst/>
          </a:prstGeom>
        </p:spPr>
      </p:pic>
    </p:spTree>
    <p:extLst>
      <p:ext uri="{BB962C8B-B14F-4D97-AF65-F5344CB8AC3E}">
        <p14:creationId xmlns:p14="http://schemas.microsoft.com/office/powerpoint/2010/main" val="265355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9216570" y="6886575"/>
            <a:ext cx="354465"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SzPct val="25000"/>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pic>
        <p:nvPicPr>
          <p:cNvPr id="5" name="Picture 4">
            <a:extLst>
              <a:ext uri="{FF2B5EF4-FFF2-40B4-BE49-F238E27FC236}">
                <a16:creationId xmlns:a16="http://schemas.microsoft.com/office/drawing/2014/main" id="{98289238-A164-4A3A-B487-05457564BFA4}"/>
              </a:ext>
            </a:extLst>
          </p:cNvPr>
          <p:cNvPicPr>
            <a:picLocks noChangeAspect="1"/>
          </p:cNvPicPr>
          <p:nvPr userDrawn="1"/>
        </p:nvPicPr>
        <p:blipFill>
          <a:blip r:embed="rId2"/>
          <a:stretch>
            <a:fillRect/>
          </a:stretch>
        </p:blipFill>
        <p:spPr>
          <a:xfrm>
            <a:off x="0" y="0"/>
            <a:ext cx="1582057" cy="1027522"/>
          </a:xfrm>
          <a:prstGeom prst="rect">
            <a:avLst/>
          </a:prstGeom>
        </p:spPr>
      </p:pic>
    </p:spTree>
    <p:extLst>
      <p:ext uri="{BB962C8B-B14F-4D97-AF65-F5344CB8AC3E}">
        <p14:creationId xmlns:p14="http://schemas.microsoft.com/office/powerpoint/2010/main" val="78738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503237" y="301625"/>
            <a:ext cx="9066211" cy="654050"/>
          </a:xfrm>
          <a:prstGeom prst="rect">
            <a:avLst/>
          </a:prstGeom>
          <a:noFill/>
          <a:ln>
            <a:noFill/>
          </a:ln>
        </p:spPr>
        <p:txBody>
          <a:bodyPr wrap="square" lIns="91425" tIns="91425" rIns="91425" bIns="91425" anchor="ctr" anchorCtr="0"/>
          <a:lstStyle>
            <a:lvl1pPr marL="0" marR="0" lvl="0" indent="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1pPr>
            <a:lvl2pPr marL="742950" marR="0" lvl="1" indent="-28575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2pPr>
            <a:lvl3pPr marL="1143000" marR="0" lvl="2"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3pPr>
            <a:lvl4pPr marL="1600200" marR="0" lvl="3"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4pPr>
            <a:lvl5pPr marL="2057400" marR="0" lvl="4"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5pPr>
            <a:lvl6pPr marL="2514600" marR="0" lvl="5"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6pPr>
            <a:lvl7pPr marL="3429000" marR="0" lvl="6"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7pPr>
            <a:lvl8pPr marL="4800600" marR="0" lvl="7"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8pPr>
            <a:lvl9pPr marL="6629400" marR="0" lvl="8"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body" idx="1"/>
          </p:nvPr>
        </p:nvSpPr>
        <p:spPr>
          <a:xfrm>
            <a:off x="503237" y="1768475"/>
            <a:ext cx="9066211" cy="4992687"/>
          </a:xfrm>
          <a:prstGeom prst="rect">
            <a:avLst/>
          </a:prstGeom>
          <a:noFill/>
          <a:ln>
            <a:noFill/>
          </a:ln>
        </p:spPr>
        <p:txBody>
          <a:bodyPr wrap="square" lIns="91425" tIns="91425" rIns="91425" bIns="91425" anchor="t" anchorCtr="0"/>
          <a:lstStyle>
            <a:lvl1pPr marL="342900" marR="0" lvl="0" indent="-342900" algn="l" rtl="0">
              <a:lnSpc>
                <a:spcPct val="94000"/>
              </a:lnSpc>
              <a:spcBef>
                <a:spcPts val="0"/>
              </a:spcBef>
              <a:spcAft>
                <a:spcPts val="1400"/>
              </a:spcAft>
              <a:buChar char="●"/>
              <a:defRPr sz="2400" b="0" i="0" u="none" strike="noStrike" cap="none">
                <a:solidFill>
                  <a:srgbClr val="000000"/>
                </a:solidFill>
                <a:latin typeface="Arial"/>
                <a:ea typeface="Arial"/>
                <a:cs typeface="Arial"/>
                <a:sym typeface="Arial"/>
              </a:defRPr>
            </a:lvl1pPr>
            <a:lvl2pPr marL="742950" marR="0" lvl="1" indent="-285750" algn="l" rtl="0">
              <a:lnSpc>
                <a:spcPct val="94000"/>
              </a:lnSpc>
              <a:spcBef>
                <a:spcPts val="0"/>
              </a:spcBef>
              <a:spcAft>
                <a:spcPts val="1100"/>
              </a:spcAft>
              <a:buChar char="○"/>
              <a:defRPr sz="20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800"/>
              </a:spcAft>
              <a:buChar char="■"/>
              <a:defRPr sz="16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500"/>
              </a:spcAft>
              <a:buChar char="●"/>
              <a:defRPr sz="16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200"/>
              </a:spcAft>
              <a:buChar char="○"/>
              <a:defRPr sz="16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200"/>
              </a:spcAft>
              <a:buChar char="■"/>
              <a:defRPr sz="16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200"/>
              </a:spcAft>
              <a:buChar char="●"/>
              <a:defRPr sz="16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200"/>
              </a:spcAft>
              <a:buChar char="○"/>
              <a:defRPr sz="16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200"/>
              </a:spcAft>
              <a:buChar char="■"/>
              <a:defRPr sz="1600" b="0" i="0" u="none" strike="noStrike" cap="none">
                <a:solidFill>
                  <a:srgbClr val="000000"/>
                </a:solidFill>
                <a:latin typeface="Arial"/>
                <a:ea typeface="Arial"/>
                <a:cs typeface="Arial"/>
                <a:sym typeface="Arial"/>
              </a:defRPr>
            </a:lvl9pPr>
          </a:lstStyle>
          <a:p>
            <a:endParaRPr/>
          </a:p>
        </p:txBody>
      </p:sp>
      <p:sp>
        <p:nvSpPr>
          <p:cNvPr id="15" name="Shape 15"/>
          <p:cNvSpPr txBox="1">
            <a:spLocks noGrp="1"/>
          </p:cNvSpPr>
          <p:nvPr>
            <p:ph type="dt" idx="10"/>
          </p:nvPr>
        </p:nvSpPr>
        <p:spPr>
          <a:xfrm>
            <a:off x="503237" y="6886575"/>
            <a:ext cx="2343150"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448050" y="6886575"/>
            <a:ext cx="3190874" cy="515936"/>
          </a:xfrm>
          <a:prstGeom prst="rect">
            <a:avLst/>
          </a:prstGeom>
          <a:noFill/>
          <a:ln>
            <a:noFill/>
          </a:ln>
        </p:spPr>
        <p:txBody>
          <a:bodyPr wrap="square" lIns="91425" tIns="91425" rIns="91425" bIns="91425" anchor="t" anchorCtr="0"/>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742950" marR="0" lvl="1" indent="-28575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7227886" y="6886575"/>
            <a:ext cx="2343150" cy="515936"/>
          </a:xfrm>
          <a:prstGeom prst="rect">
            <a:avLst/>
          </a:prstGeom>
          <a:noFill/>
          <a:ln>
            <a:noFill/>
          </a:ln>
        </p:spPr>
        <p:txBody>
          <a:bodyPr wrap="square" lIns="0" tIns="0" rIns="0" bIns="0" anchor="t" anchorCtr="0">
            <a:noAutofit/>
          </a:bodyPr>
          <a:lstStyle/>
          <a:p>
            <a:pPr marL="0" marR="0" lvl="0" indent="0" algn="l" rtl="0">
              <a:lnSpc>
                <a:spcPct val="94000"/>
              </a:lnSpc>
              <a:spcBef>
                <a:spcPts val="0"/>
              </a:spcBef>
              <a:spcAft>
                <a:spcPts val="0"/>
              </a:spcAft>
              <a:buClr>
                <a:srgbClr val="000000"/>
              </a:buClr>
              <a:buSzPct val="25000"/>
              <a:buFont typeface="Arial"/>
              <a:buNone/>
            </a:pPr>
            <a:fld id="{00000000-1234-1234-1234-123412341234}" type="slidenum">
              <a:rPr lang="en-US" sz="1800" b="0" i="0" u="none">
                <a:solidFill>
                  <a:srgbClr val="000000"/>
                </a:solidFill>
                <a:latin typeface="Arial"/>
                <a:ea typeface="Arial"/>
                <a:cs typeface="Arial"/>
                <a:sym typeface="Arial"/>
              </a:rPr>
              <a:t>‹#›</a:t>
            </a:fld>
            <a:endParaRPr lang="en-US" sz="1800" b="0" i="0" u="none">
              <a:solidFill>
                <a:srgbClr val="000000"/>
              </a:solidFill>
              <a:latin typeface="Arial"/>
              <a:ea typeface="Arial"/>
              <a:cs typeface="Arial"/>
              <a:sym typeface="Arial"/>
            </a:endParaRPr>
          </a:p>
        </p:txBody>
      </p:sp>
      <p:cxnSp>
        <p:nvCxnSpPr>
          <p:cNvPr id="18" name="Shape 18"/>
          <p:cNvCxnSpPr/>
          <p:nvPr/>
        </p:nvCxnSpPr>
        <p:spPr>
          <a:xfrm flipH="1">
            <a:off x="428624" y="1074737"/>
            <a:ext cx="9131300" cy="1587"/>
          </a:xfrm>
          <a:prstGeom prst="straightConnector1">
            <a:avLst/>
          </a:prstGeom>
          <a:noFill/>
          <a:ln w="54700" cap="flat" cmpd="sng">
            <a:solidFill>
              <a:srgbClr val="3465AF"/>
            </a:solidFill>
            <a:prstDash val="solid"/>
            <a:round/>
            <a:headEnd type="none" w="med" len="med"/>
            <a:tailEnd type="none" w="med" len="med"/>
          </a:ln>
        </p:spPr>
      </p:cxnSp>
      <p:pic>
        <p:nvPicPr>
          <p:cNvPr id="8" name="Picture 7">
            <a:extLst>
              <a:ext uri="{FF2B5EF4-FFF2-40B4-BE49-F238E27FC236}">
                <a16:creationId xmlns:a16="http://schemas.microsoft.com/office/drawing/2014/main" id="{3B6D17CC-E5D0-4C5A-9302-214257D92E2D}"/>
              </a:ext>
            </a:extLst>
          </p:cNvPr>
          <p:cNvPicPr>
            <a:picLocks noChangeAspect="1"/>
          </p:cNvPicPr>
          <p:nvPr userDrawn="1"/>
        </p:nvPicPr>
        <p:blipFill>
          <a:blip r:embed="rId8"/>
          <a:stretch>
            <a:fillRect/>
          </a:stretch>
        </p:blipFill>
        <p:spPr>
          <a:xfrm>
            <a:off x="0" y="0"/>
            <a:ext cx="1582057" cy="1027522"/>
          </a:xfrm>
          <a:prstGeom prst="rect">
            <a:avLst/>
          </a:prstGeom>
        </p:spPr>
      </p:pic>
    </p:spTree>
    <p:extLst>
      <p:ext uri="{BB962C8B-B14F-4D97-AF65-F5344CB8AC3E}">
        <p14:creationId xmlns:p14="http://schemas.microsoft.com/office/powerpoint/2010/main" val="1202315954"/>
      </p:ext>
    </p:extLst>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
        <p:cNvGrpSpPr/>
        <p:nvPr/>
      </p:nvGrpSpPr>
      <p:grpSpPr>
        <a:xfrm>
          <a:off x="0" y="0"/>
          <a:ext cx="0" cy="0"/>
          <a:chOff x="0" y="0"/>
          <a:chExt cx="0" cy="0"/>
        </a:xfrm>
      </p:grpSpPr>
      <p:sp>
        <p:nvSpPr>
          <p:cNvPr id="41" name="Shape 41"/>
          <p:cNvSpPr txBox="1">
            <a:spLocks noGrp="1"/>
          </p:cNvSpPr>
          <p:nvPr>
            <p:ph type="subTitle" idx="1"/>
          </p:nvPr>
        </p:nvSpPr>
        <p:spPr>
          <a:xfrm>
            <a:off x="503225" y="1550700"/>
            <a:ext cx="9071100" cy="39411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a:t>Sounding Rocket</a:t>
            </a:r>
            <a:r>
              <a:rPr lang="en-US" sz="3200" b="0" i="0" u="none" strike="noStrike" cap="none">
                <a:solidFill>
                  <a:srgbClr val="000000"/>
                </a:solidFill>
                <a:latin typeface="Arial"/>
                <a:ea typeface="Arial"/>
                <a:cs typeface="Arial"/>
                <a:sym typeface="Arial"/>
              </a:rPr>
              <a:t> </a:t>
            </a:r>
            <a:r>
              <a:rPr lang="en-US" sz="3200"/>
              <a:t>CDR</a:t>
            </a:r>
          </a:p>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Team</a:t>
            </a:r>
            <a:r>
              <a:rPr lang="es-419" sz="3200" b="0" i="0" u="none" strike="noStrike" cap="none" dirty="0">
                <a:solidFill>
                  <a:srgbClr val="000000"/>
                </a:solidFill>
                <a:latin typeface="Arial"/>
                <a:ea typeface="Arial"/>
                <a:cs typeface="Arial"/>
                <a:sym typeface="Arial"/>
              </a:rPr>
              <a:t> Aether</a:t>
            </a:r>
            <a:endParaRPr lang="en-US" sz="32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subTitle" idx="1"/>
          </p:nvPr>
        </p:nvSpPr>
        <p:spPr>
          <a:xfrm>
            <a:off x="503237" y="1768475"/>
            <a:ext cx="9070974" cy="4997449"/>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Design</a:t>
            </a:r>
          </a:p>
          <a:p>
            <a:pPr marL="0" marR="0" lvl="0" indent="0" algn="ctr" rtl="0">
              <a:lnSpc>
                <a:spcPct val="94000"/>
              </a:lnSpc>
              <a:spcBef>
                <a:spcPts val="0"/>
              </a:spcBef>
              <a:spcAft>
                <a:spcPts val="0"/>
              </a:spcAft>
              <a:buSzPct val="25000"/>
              <a:buNone/>
            </a:pPr>
            <a:endParaRPr sz="32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503237" y="301625"/>
            <a:ext cx="9069386" cy="657224"/>
          </a:xfrm>
          <a:prstGeom prst="rect">
            <a:avLst/>
          </a:prstGeom>
          <a:noFill/>
          <a:ln>
            <a:noFill/>
          </a:ln>
        </p:spPr>
        <p:txBody>
          <a:bodyPr wrap="square" lIns="0" tIns="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Changes Since PDR</a:t>
            </a:r>
          </a:p>
        </p:txBody>
      </p:sp>
      <p:sp>
        <p:nvSpPr>
          <p:cNvPr id="116" name="Shape 116"/>
          <p:cNvSpPr txBox="1">
            <a:spLocks noGrp="1"/>
          </p:cNvSpPr>
          <p:nvPr>
            <p:ph type="body" idx="1"/>
          </p:nvPr>
        </p:nvSpPr>
        <p:spPr>
          <a:xfrm>
            <a:off x="503237" y="1768475"/>
            <a:ext cx="9069386" cy="4995862"/>
          </a:xfrm>
          <a:prstGeom prst="rect">
            <a:avLst/>
          </a:prstGeom>
          <a:noFill/>
          <a:ln>
            <a:noFill/>
          </a:ln>
        </p:spPr>
        <p:txBody>
          <a:bodyPr wrap="square" lIns="0" tIns="18000" rIns="0" bIns="0" anchor="t" anchorCtr="0">
            <a:noAutofit/>
          </a:bodyPr>
          <a:lstStyle/>
          <a:p>
            <a:pPr marL="341312" indent="-341312">
              <a:spcAft>
                <a:spcPts val="0"/>
              </a:spcAft>
              <a:buClr>
                <a:srgbClr val="000000"/>
              </a:buClr>
              <a:buSzPct val="45000"/>
              <a:buFont typeface="Noto Sans Symbols"/>
              <a:buChar char="●"/>
            </a:pPr>
            <a:r>
              <a:rPr lang="en-US" sz="2400" b="0" i="0" u="none" strike="noStrike" cap="none" dirty="0">
                <a:solidFill>
                  <a:srgbClr val="000000"/>
                </a:solidFill>
                <a:latin typeface="Arial"/>
                <a:ea typeface="Arial"/>
                <a:cs typeface="Arial"/>
                <a:sym typeface="Arial"/>
              </a:rPr>
              <a:t> </a:t>
            </a:r>
            <a:r>
              <a:rPr lang="en-US" dirty="0"/>
              <a:t>The ¼ inch plywood fins were replaced by a student designed slip-on ultem 3D printed fin can. The fins still have the same shape, but </a:t>
            </a:r>
            <a:r>
              <a:rPr lang="en-US" sz="2400" b="0" i="0" u="none" strike="noStrike" cap="none">
                <a:solidFill>
                  <a:srgbClr val="000000"/>
                </a:solidFill>
                <a:latin typeface="Arial"/>
                <a:ea typeface="Arial"/>
                <a:cs typeface="Arial"/>
                <a:sym typeface="Arial"/>
              </a:rPr>
              <a:t>the </a:t>
            </a:r>
            <a:r>
              <a:rPr lang="en-US" dirty="0"/>
              <a:t>mass is less.</a:t>
            </a:r>
            <a:endParaRPr lang="en-US"/>
          </a:p>
          <a:p>
            <a:pPr marL="341312" indent="-341312">
              <a:spcAft>
                <a:spcPts val="0"/>
              </a:spcAft>
              <a:buClr>
                <a:srgbClr val="000000"/>
              </a:buClr>
              <a:buSzPct val="45000"/>
              <a:buFont typeface="Noto Sans Symbols"/>
              <a:buChar char="●"/>
            </a:pPr>
            <a:endParaRPr lang="en-US"/>
          </a:p>
          <a:p>
            <a:pPr marL="341312" indent="-341312">
              <a:spcAft>
                <a:spcPts val="0"/>
              </a:spcAft>
              <a:buClr>
                <a:srgbClr val="000000"/>
              </a:buClr>
              <a:buSzPct val="45000"/>
              <a:buFont typeface="Noto Sans Symbols"/>
              <a:buChar char="●"/>
            </a:pPr>
            <a:r>
              <a:rPr lang="en-US"/>
              <a:t>We have used 3D printed fin cans like this on high powered rockets for the past 4 years, and are very confident that it will perform correctly.</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Overview of Rocket</a:t>
            </a:r>
          </a:p>
        </p:txBody>
      </p:sp>
      <p:sp>
        <p:nvSpPr>
          <p:cNvPr id="123" name="Shape 123"/>
          <p:cNvSpPr txBox="1">
            <a:spLocks noGrp="1"/>
          </p:cNvSpPr>
          <p:nvPr>
            <p:ph type="body" idx="1"/>
          </p:nvPr>
        </p:nvSpPr>
        <p:spPr>
          <a:xfrm>
            <a:off x="503237" y="1768475"/>
            <a:ext cx="9070974" cy="5791200"/>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strike="noStrike" cap="none" dirty="0">
                <a:solidFill>
                  <a:srgbClr val="000000"/>
                </a:solidFill>
                <a:latin typeface="Arial"/>
                <a:ea typeface="Arial"/>
                <a:cs typeface="Arial"/>
                <a:sym typeface="Arial"/>
              </a:rPr>
              <a:t>Describe overall rocket design</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Designed using </a:t>
            </a:r>
            <a:r>
              <a:rPr lang="en-US" dirty="0" err="1"/>
              <a:t>Rocksim</a:t>
            </a:r>
            <a:endParaRPr lang="en-US" dirty="0"/>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Nose cone in the front of the rocket, connected to the front body tube, which is connected to the electronics bay. The back body tube is attached to the electronics bay, and the motor tube is mounted in the back body tube. Finns are mounted on the back body tube.</a:t>
            </a: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Rocket weight of 133 ounces</a:t>
            </a:r>
            <a:endParaRPr lang="en-US" sz="2000"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Payload weight of 16 ounces</a:t>
            </a: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Cesaroni I216</a:t>
            </a:r>
            <a:endParaRPr lang="en-US" sz="2000"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Airframe diameter of 3”</a:t>
            </a: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3 fin design </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Rocket length of 65 inches </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CP-50.03 inches from nose cone and CG-33.36 inches from nose cone, which is 16.67 inches apart</a:t>
            </a:r>
          </a:p>
          <a:p>
            <a:pPr marL="342900" marR="0" lvl="0" indent="-342900" algn="l" rtl="0">
              <a:lnSpc>
                <a:spcPct val="94000"/>
              </a:lnSpc>
              <a:spcBef>
                <a:spcPts val="1100"/>
              </a:spcBef>
              <a:spcAft>
                <a:spcPts val="0"/>
              </a:spcAft>
              <a:buSzPct val="25000"/>
              <a:buNone/>
            </a:pPr>
            <a:endParaRPr sz="2000" b="0" i="0" u="none" strike="noStrike" cap="none" dirty="0">
              <a:solidFill>
                <a:srgbClr val="000000"/>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4691921" y="4664075"/>
            <a:ext cx="4882290" cy="1717592"/>
          </a:xfrm>
          <a:prstGeom prst="rect">
            <a:avLst/>
          </a:prstGeom>
        </p:spPr>
      </p:pic>
      <p:sp>
        <p:nvSpPr>
          <p:cNvPr id="3" name="TextBox 2"/>
          <p:cNvSpPr txBox="1"/>
          <p:nvPr/>
        </p:nvSpPr>
        <p:spPr>
          <a:xfrm>
            <a:off x="6398548" y="4322681"/>
            <a:ext cx="1469036" cy="307777"/>
          </a:xfrm>
          <a:prstGeom prst="rect">
            <a:avLst/>
          </a:prstGeom>
          <a:noFill/>
        </p:spPr>
        <p:txBody>
          <a:bodyPr wrap="square" rtlCol="0">
            <a:spAutoFit/>
          </a:bodyPr>
          <a:lstStyle/>
          <a:p>
            <a:r>
              <a:rPr lang="en-US" dirty="0"/>
              <a:t>Fin Dimensions</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Materials</a:t>
            </a:r>
          </a:p>
        </p:txBody>
      </p:sp>
      <p:sp>
        <p:nvSpPr>
          <p:cNvPr id="130" name="Shape 130"/>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lvl="0" indent="-327025">
              <a:spcAft>
                <a:spcPts val="0"/>
              </a:spcAft>
              <a:buClr>
                <a:srgbClr val="000000"/>
              </a:buClr>
              <a:buSzPct val="45000"/>
              <a:buFont typeface="Noto Sans Symbols"/>
              <a:buChar char="●"/>
            </a:pPr>
            <a:r>
              <a:rPr lang="en-US" dirty="0"/>
              <a:t>Airframe Material - 1/16 inch Fiberglass Tubing</a:t>
            </a:r>
          </a:p>
          <a:p>
            <a:pPr marL="428625" lvl="0" indent="-327025">
              <a:spcBef>
                <a:spcPts val="1400"/>
              </a:spcBef>
              <a:spcAft>
                <a:spcPts val="0"/>
              </a:spcAft>
              <a:buClr>
                <a:srgbClr val="000000"/>
              </a:buClr>
              <a:buSzPct val="45000"/>
              <a:buFont typeface="Noto Sans Symbols"/>
              <a:buChar char="●"/>
            </a:pPr>
            <a:r>
              <a:rPr lang="en-US" dirty="0"/>
              <a:t>Fin Material - Ultem</a:t>
            </a:r>
          </a:p>
          <a:p>
            <a:pPr marL="428625" lvl="0" indent="-327025">
              <a:spcBef>
                <a:spcPts val="1400"/>
              </a:spcBef>
              <a:spcAft>
                <a:spcPts val="0"/>
              </a:spcAft>
              <a:buClr>
                <a:srgbClr val="000000"/>
              </a:buClr>
              <a:buSzPct val="45000"/>
              <a:buFont typeface="Noto Sans Symbols"/>
              <a:buChar char="●"/>
            </a:pPr>
            <a:r>
              <a:rPr lang="en-US" dirty="0"/>
              <a:t>Nosecone material – Fiberglass</a:t>
            </a:r>
          </a:p>
          <a:p>
            <a:pPr marL="428625" lvl="0" indent="-327025">
              <a:spcBef>
                <a:spcPts val="1400"/>
              </a:spcBef>
              <a:spcAft>
                <a:spcPts val="0"/>
              </a:spcAft>
              <a:buClr>
                <a:srgbClr val="000000"/>
              </a:buClr>
              <a:buSzPct val="45000"/>
              <a:buFont typeface="Noto Sans Symbols"/>
              <a:buChar char="●"/>
            </a:pPr>
            <a:r>
              <a:rPr lang="en-US" dirty="0"/>
              <a:t>Adhesives Used - Rocket-Poxy, 5-Minute Epoxy, and JB Weld. They were all used for centering ring and fin attachment</a:t>
            </a:r>
          </a:p>
          <a:p>
            <a:pPr marL="428625" lvl="0" indent="-327025">
              <a:spcBef>
                <a:spcPts val="1400"/>
              </a:spcBef>
              <a:spcAft>
                <a:spcPts val="0"/>
              </a:spcAft>
              <a:buClr>
                <a:srgbClr val="000000"/>
              </a:buClr>
              <a:buSzPct val="45000"/>
              <a:buFont typeface="Noto Sans Symbols"/>
              <a:buChar char="●"/>
            </a:pPr>
            <a:r>
              <a:rPr lang="en-US" dirty="0"/>
              <a:t>Rail Guides – Linear Rail Lugs</a:t>
            </a:r>
          </a:p>
          <a:p>
            <a:pPr marL="428625" lvl="0" indent="-327025">
              <a:spcBef>
                <a:spcPts val="1400"/>
              </a:spcBef>
              <a:spcAft>
                <a:spcPts val="0"/>
              </a:spcAft>
              <a:buClr>
                <a:srgbClr val="000000"/>
              </a:buClr>
              <a:buSzPct val="45000"/>
              <a:buFont typeface="Noto Sans Symbols"/>
              <a:buChar char="●"/>
            </a:pPr>
            <a:r>
              <a:rPr lang="en-US" dirty="0"/>
              <a:t>Active Motor Retention using Aeropack Motor Retainer</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Recovery System</a:t>
            </a:r>
          </a:p>
        </p:txBody>
      </p:sp>
      <p:sp>
        <p:nvSpPr>
          <p:cNvPr id="137" name="Shape 137"/>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7990" indent="-327025">
              <a:spcAft>
                <a:spcPts val="0"/>
              </a:spcAft>
              <a:buClr>
                <a:srgbClr val="000000"/>
              </a:buClr>
              <a:buSzPct val="45000"/>
              <a:buFont typeface="Noto Sans Symbols"/>
              <a:buChar char="●"/>
            </a:pPr>
            <a:r>
              <a:rPr lang="en-US" dirty="0"/>
              <a:t>Drogue-24 inch Elliptical parachute</a:t>
            </a:r>
          </a:p>
          <a:p>
            <a:pPr marL="427990" indent="-327025">
              <a:spcAft>
                <a:spcPts val="0"/>
              </a:spcAft>
              <a:buClr>
                <a:srgbClr val="000000"/>
              </a:buClr>
              <a:buSzPct val="45000"/>
              <a:buFont typeface="Noto Sans Symbols"/>
              <a:buChar char="●"/>
            </a:pPr>
            <a:r>
              <a:rPr lang="en-US" dirty="0"/>
              <a:t>Main- 72 inch Iris Ultra parachute</a:t>
            </a:r>
          </a:p>
          <a:p>
            <a:pPr marL="427990" lvl="0" indent="-327025">
              <a:spcBef>
                <a:spcPts val="1400"/>
              </a:spcBef>
              <a:spcAft>
                <a:spcPts val="0"/>
              </a:spcAft>
              <a:buClr>
                <a:srgbClr val="000000"/>
              </a:buClr>
              <a:buSzPct val="45000"/>
              <a:buFont typeface="Noto Sans Symbols"/>
              <a:buChar char="●"/>
            </a:pPr>
            <a:r>
              <a:rPr lang="en-US" dirty="0"/>
              <a:t>Descent Rate Under main- 15.4 ft/s</a:t>
            </a:r>
          </a:p>
          <a:p>
            <a:pPr marL="427990" indent="-327025">
              <a:spcBef>
                <a:spcPts val="1400"/>
              </a:spcBef>
              <a:spcAft>
                <a:spcPts val="0"/>
              </a:spcAft>
              <a:buClr>
                <a:srgbClr val="000000"/>
              </a:buClr>
              <a:buSzPct val="45000"/>
              <a:buFont typeface="Noto Sans Symbols"/>
              <a:buChar char="●"/>
            </a:pPr>
            <a:r>
              <a:rPr lang="en-US" dirty="0"/>
              <a:t>Descent Rate Under drogue- 40.2 ft/s </a:t>
            </a:r>
          </a:p>
          <a:p>
            <a:pPr marL="427990" lvl="0" indent="-327025">
              <a:spcBef>
                <a:spcPts val="1400"/>
              </a:spcBef>
              <a:spcAft>
                <a:spcPts val="0"/>
              </a:spcAft>
              <a:buClr>
                <a:srgbClr val="000000"/>
              </a:buClr>
              <a:buSzPct val="45000"/>
              <a:buFont typeface="Noto Sans Symbols"/>
              <a:buChar char="●"/>
            </a:pPr>
            <a:r>
              <a:rPr lang="en-US" dirty="0"/>
              <a:t>Harnesses</a:t>
            </a:r>
          </a:p>
          <a:p>
            <a:pPr marL="860425" lvl="1" indent="-327025">
              <a:spcBef>
                <a:spcPts val="1400"/>
              </a:spcBef>
              <a:spcAft>
                <a:spcPts val="0"/>
              </a:spcAft>
              <a:buClr>
                <a:srgbClr val="000000"/>
              </a:buClr>
              <a:buSzPct val="75000"/>
              <a:buFont typeface="Noto Sans Symbols"/>
              <a:buChar char="−"/>
            </a:pPr>
            <a:r>
              <a:rPr lang="en-US" dirty="0"/>
              <a:t>3/16 inch tubular Kevlar. 15 feet long for front and 15 feet for back half</a:t>
            </a:r>
          </a:p>
          <a:p>
            <a:pPr marL="860425" lvl="1" indent="-327025">
              <a:spcBef>
                <a:spcPts val="1100"/>
              </a:spcBef>
              <a:spcAft>
                <a:spcPts val="0"/>
              </a:spcAft>
              <a:buClr>
                <a:srgbClr val="000000"/>
              </a:buClr>
              <a:buSzPct val="75000"/>
              <a:buFont typeface="Noto Sans Symbols"/>
              <a:buChar char="−"/>
            </a:pPr>
            <a:r>
              <a:rPr lang="en-US" dirty="0"/>
              <a:t>Swivel to hold parachute using quick links. (880 lbs. max)</a:t>
            </a:r>
          </a:p>
          <a:p>
            <a:pPr marL="860425" lvl="1" indent="-327025">
              <a:spcBef>
                <a:spcPts val="1100"/>
              </a:spcBef>
              <a:spcAft>
                <a:spcPts val="0"/>
              </a:spcAft>
              <a:buClr>
                <a:srgbClr val="000000"/>
              </a:buClr>
              <a:buSzPct val="75000"/>
              <a:buFont typeface="Noto Sans Symbols"/>
              <a:buChar char="−"/>
            </a:pPr>
            <a:r>
              <a:rPr lang="en-US" dirty="0"/>
              <a:t>Quick links attached to parachutes are attached to the swivel on the shock cord which are secured to eyebolts on the rocket using quick links</a:t>
            </a:r>
          </a:p>
          <a:p>
            <a:pPr marL="860425" lvl="1" indent="-327025">
              <a:spcBef>
                <a:spcPts val="1100"/>
              </a:spcBef>
              <a:spcAft>
                <a:spcPts val="0"/>
              </a:spcAft>
              <a:buClr>
                <a:srgbClr val="000000"/>
              </a:buClr>
              <a:buSzPct val="75000"/>
              <a:buFont typeface="Noto Sans Symbols"/>
              <a:buChar char="−"/>
            </a:pPr>
            <a:r>
              <a:rPr lang="en-US" dirty="0"/>
              <a:t>Parachutes are protected by Nomex heat shields, and Nomex sleeves are put on the shock cord for protection</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Recovery System Deployment Method</a:t>
            </a:r>
          </a:p>
        </p:txBody>
      </p:sp>
      <p:sp>
        <p:nvSpPr>
          <p:cNvPr id="144" name="Shape 144"/>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7990" indent="-327025">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Altimeter </a:t>
            </a:r>
            <a:r>
              <a:rPr lang="en-US" dirty="0"/>
              <a:t>used will be a </a:t>
            </a:r>
            <a:r>
              <a:rPr lang="en-US" dirty="0" err="1"/>
              <a:t>Perfectflite</a:t>
            </a:r>
            <a:r>
              <a:rPr lang="en-US" dirty="0"/>
              <a:t> Stratologger CF. Ejection charges will be at apogee and 600 ft above the ground</a:t>
            </a:r>
          </a:p>
          <a:p>
            <a:pPr marL="860425" lvl="1" indent="-327025">
              <a:spcBef>
                <a:spcPts val="1400"/>
              </a:spcBef>
              <a:spcAft>
                <a:spcPts val="0"/>
              </a:spcAft>
              <a:buClr>
                <a:srgbClr val="000000"/>
              </a:buClr>
              <a:buSzPct val="75000"/>
              <a:buFont typeface="Noto Sans Symbols"/>
              <a:buChar char="−"/>
            </a:pPr>
            <a:r>
              <a:rPr lang="en-US" dirty="0"/>
              <a:t>When loading, an 18 year old student holds electronics bay, while the NAR mentor loads and seals the black powder ejection wells.</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To arm the recovery system, while on the pad, key switches are turned arming the altimeter. Key switches are removed and stored with the recovery team. </a:t>
            </a:r>
            <a:endParaRPr lang="en-US" sz="2000"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Key switches are turned arming the recovery system before the igniter is inserted to ensure safety in the case </a:t>
            </a:r>
            <a:r>
              <a:rPr lang="en-US" sz="2000" b="0" i="0" u="none" strike="noStrike" cap="none" dirty="0">
                <a:solidFill>
                  <a:srgbClr val="000000"/>
                </a:solidFill>
                <a:latin typeface="Arial"/>
                <a:ea typeface="Arial"/>
                <a:cs typeface="Arial"/>
                <a:sym typeface="Arial"/>
              </a:rPr>
              <a:t>of </a:t>
            </a:r>
            <a:r>
              <a:rPr lang="en-US" dirty="0"/>
              <a:t>an accidental launch.</a:t>
            </a:r>
            <a:endParaRPr lang="en-US" sz="2000" b="0" i="0" u="none" strike="noStrike" cap="none" dirty="0">
              <a:solidFill>
                <a:srgbClr val="000000"/>
              </a:solidFill>
              <a:latin typeface="Arial"/>
              <a:ea typeface="Arial"/>
              <a:cs typeface="Arial"/>
              <a:sym typeface="Arial"/>
            </a:endParaRPr>
          </a:p>
          <a:p>
            <a:pPr marL="427990" indent="-327025">
              <a:spcBef>
                <a:spcPts val="1100"/>
              </a:spcBef>
              <a:spcAft>
                <a:spcPts val="0"/>
              </a:spcAft>
              <a:buClr>
                <a:srgbClr val="000000"/>
              </a:buClr>
              <a:buSzPct val="45000"/>
              <a:buFont typeface="Noto Sans Symbols"/>
              <a:buChar char="●"/>
            </a:pPr>
            <a:r>
              <a:rPr lang="en-US" dirty="0"/>
              <a:t>1.9 g of 4F grain size black powder . Through extensive black powder ejection tests, we were able to determine a safe, working amount.</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27315-2B9E-4E1A-882F-DB06CF120D0D}"/>
              </a:ext>
            </a:extLst>
          </p:cNvPr>
          <p:cNvSpPr>
            <a:spLocks noGrp="1"/>
          </p:cNvSpPr>
          <p:nvPr>
            <p:ph type="title"/>
          </p:nvPr>
        </p:nvSpPr>
        <p:spPr/>
        <p:txBody>
          <a:bodyPr/>
          <a:lstStyle/>
          <a:p>
            <a:r>
              <a:rPr lang="en-US"/>
              <a:t>Wiring diagram of altimeter</a:t>
            </a:r>
            <a:br>
              <a:rPr lang="en-US"/>
            </a:br>
            <a:endParaRPr lang="en-US"/>
          </a:p>
        </p:txBody>
      </p:sp>
      <p:sp>
        <p:nvSpPr>
          <p:cNvPr id="4" name="Slide Number Placeholder 3">
            <a:extLst>
              <a:ext uri="{FF2B5EF4-FFF2-40B4-BE49-F238E27FC236}">
                <a16:creationId xmlns:a16="http://schemas.microsoft.com/office/drawing/2014/main" id="{A090025F-44C6-446C-8FAB-218577FBDF64}"/>
              </a:ext>
            </a:extLst>
          </p:cNvPr>
          <p:cNvSpPr>
            <a:spLocks noGrp="1"/>
          </p:cNvSpPr>
          <p:nvPr>
            <p:ph type="sldNum" idx="12"/>
          </p:nvPr>
        </p:nvSpPr>
        <p:spPr/>
        <p:txBody>
          <a:bodyPr/>
          <a:lstStyle/>
          <a:p>
            <a:pPr marL="0" marR="0" lvl="0" indent="0" algn="r" rtl="0">
              <a:lnSpc>
                <a:spcPct val="95000"/>
              </a:lnSpc>
              <a:spcBef>
                <a:spcPts val="0"/>
              </a:spcBef>
              <a:spcAft>
                <a:spcPts val="0"/>
              </a:spcAft>
              <a:buSzPct val="25000"/>
              <a:buNone/>
            </a:pPr>
            <a:fld id="{00000000-1234-1234-1234-123412341234}" type="slidenum">
              <a:rPr lang="en-US" sz="1400" b="0" i="0" u="none" smtClean="0">
                <a:solidFill>
                  <a:srgbClr val="000000"/>
                </a:solidFill>
                <a:latin typeface="Times New Roman"/>
                <a:ea typeface="Times New Roman"/>
                <a:cs typeface="Times New Roman"/>
                <a:sym typeface="Times New Roman"/>
              </a:rPr>
              <a:t>16</a:t>
            </a:fld>
            <a:endParaRPr lang="en-US" sz="1400" b="0" i="0" u="none" dirty="0">
              <a:solidFill>
                <a:srgbClr val="000000"/>
              </a:solidFill>
              <a:latin typeface="Times New Roman"/>
              <a:ea typeface="Times New Roman"/>
              <a:cs typeface="Times New Roman"/>
              <a:sym typeface="Times New Roman"/>
            </a:endParaRPr>
          </a:p>
        </p:txBody>
      </p:sp>
      <p:sp>
        <p:nvSpPr>
          <p:cNvPr id="6" name="Rectangle 5">
            <a:extLst>
              <a:ext uri="{FF2B5EF4-FFF2-40B4-BE49-F238E27FC236}">
                <a16:creationId xmlns:a16="http://schemas.microsoft.com/office/drawing/2014/main" id="{E3A344AC-0D5B-4344-A3D1-142654627C8C}"/>
              </a:ext>
            </a:extLst>
          </p:cNvPr>
          <p:cNvSpPr/>
          <p:nvPr/>
        </p:nvSpPr>
        <p:spPr>
          <a:xfrm>
            <a:off x="3877328" y="2714977"/>
            <a:ext cx="2619375" cy="40005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397938F0-8953-49C8-B194-666D890659C2}"/>
              </a:ext>
            </a:extLst>
          </p:cNvPr>
          <p:cNvSpPr/>
          <p:nvPr/>
        </p:nvSpPr>
        <p:spPr>
          <a:xfrm>
            <a:off x="4060558" y="5220993"/>
            <a:ext cx="846618" cy="1162050"/>
          </a:xfrm>
          <a:prstGeom prst="rect">
            <a:avLst/>
          </a:prstGeom>
          <a:ln/>
        </p:spPr>
        <p:style>
          <a:lnRef idx="1">
            <a:schemeClr val="dk1"/>
          </a:lnRef>
          <a:fillRef idx="3">
            <a:schemeClr val="dk1"/>
          </a:fillRef>
          <a:effectRef idx="2">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t>9V Battery</a:t>
            </a:r>
          </a:p>
        </p:txBody>
      </p:sp>
      <p:cxnSp>
        <p:nvCxnSpPr>
          <p:cNvPr id="10" name="Straight Connector 9">
            <a:extLst>
              <a:ext uri="{FF2B5EF4-FFF2-40B4-BE49-F238E27FC236}">
                <a16:creationId xmlns:a16="http://schemas.microsoft.com/office/drawing/2014/main" id="{7B4C94A9-5CAE-4F22-801E-03B212BBCC5C}"/>
              </a:ext>
            </a:extLst>
          </p:cNvPr>
          <p:cNvCxnSpPr>
            <a:cxnSpLocks/>
            <a:endCxn id="15" idx="2"/>
          </p:cNvCxnSpPr>
          <p:nvPr/>
        </p:nvCxnSpPr>
        <p:spPr>
          <a:xfrm flipV="1">
            <a:off x="4370522" y="4526958"/>
            <a:ext cx="178545" cy="694036"/>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1" name="Straight Connector 10">
            <a:extLst>
              <a:ext uri="{FF2B5EF4-FFF2-40B4-BE49-F238E27FC236}">
                <a16:creationId xmlns:a16="http://schemas.microsoft.com/office/drawing/2014/main" id="{E4164F06-57D8-4E2F-B21E-849ACD8E1A18}"/>
              </a:ext>
            </a:extLst>
          </p:cNvPr>
          <p:cNvCxnSpPr>
            <a:cxnSpLocks/>
          </p:cNvCxnSpPr>
          <p:nvPr/>
        </p:nvCxnSpPr>
        <p:spPr>
          <a:xfrm flipH="1" flipV="1">
            <a:off x="4748142" y="4526958"/>
            <a:ext cx="22753" cy="694036"/>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cxnSp>
        <p:nvCxnSpPr>
          <p:cNvPr id="12" name="Straight Connector 11">
            <a:extLst>
              <a:ext uri="{FF2B5EF4-FFF2-40B4-BE49-F238E27FC236}">
                <a16:creationId xmlns:a16="http://schemas.microsoft.com/office/drawing/2014/main" id="{914148CE-4F30-458F-BDD4-9B2B06F96D4E}"/>
              </a:ext>
            </a:extLst>
          </p:cNvPr>
          <p:cNvCxnSpPr>
            <a:cxnSpLocks/>
            <a:endCxn id="14" idx="2"/>
          </p:cNvCxnSpPr>
          <p:nvPr/>
        </p:nvCxnSpPr>
        <p:spPr>
          <a:xfrm flipH="1" flipV="1">
            <a:off x="5532558" y="4526958"/>
            <a:ext cx="222830" cy="694036"/>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D0D7BA30-FC1C-4EBE-8618-6B921F3AC8E1}"/>
              </a:ext>
            </a:extLst>
          </p:cNvPr>
          <p:cNvCxnSpPr>
            <a:cxnSpLocks/>
          </p:cNvCxnSpPr>
          <p:nvPr/>
        </p:nvCxnSpPr>
        <p:spPr>
          <a:xfrm flipV="1">
            <a:off x="5372746" y="4526958"/>
            <a:ext cx="0" cy="694036"/>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1CE961D6-8A24-4AC8-8823-E5189878CF7D}"/>
              </a:ext>
            </a:extLst>
          </p:cNvPr>
          <p:cNvSpPr/>
          <p:nvPr/>
        </p:nvSpPr>
        <p:spPr>
          <a:xfrm>
            <a:off x="5309730" y="3517308"/>
            <a:ext cx="445656" cy="1009650"/>
          </a:xfrm>
          <a:prstGeom prst="rect">
            <a:avLst/>
          </a:prstGeom>
          <a:solidFill>
            <a:srgbClr val="C00000"/>
          </a:solidFill>
          <a:ln/>
        </p:spPr>
        <p:style>
          <a:lnRef idx="1">
            <a:schemeClr val="dk1"/>
          </a:lnRef>
          <a:fillRef idx="3">
            <a:schemeClr val="dk1"/>
          </a:fillRef>
          <a:effectRef idx="2">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9F13C7EB-E3DE-40AB-886B-E5812C118CDF}"/>
              </a:ext>
            </a:extLst>
          </p:cNvPr>
          <p:cNvSpPr/>
          <p:nvPr/>
        </p:nvSpPr>
        <p:spPr>
          <a:xfrm>
            <a:off x="4327238" y="3517308"/>
            <a:ext cx="443658" cy="1009650"/>
          </a:xfrm>
          <a:prstGeom prst="rect">
            <a:avLst/>
          </a:prstGeom>
          <a:solidFill>
            <a:srgbClr val="C00000"/>
          </a:solidFill>
          <a:ln/>
        </p:spPr>
        <p:style>
          <a:lnRef idx="1">
            <a:schemeClr val="dk1"/>
          </a:lnRef>
          <a:fillRef idx="3">
            <a:schemeClr val="dk1"/>
          </a:fillRef>
          <a:effectRef idx="2">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Rectangle 19">
            <a:extLst>
              <a:ext uri="{FF2B5EF4-FFF2-40B4-BE49-F238E27FC236}">
                <a16:creationId xmlns:a16="http://schemas.microsoft.com/office/drawing/2014/main" id="{FA482974-C124-43DB-8CC0-6D2BFAD0B1DA}"/>
              </a:ext>
            </a:extLst>
          </p:cNvPr>
          <p:cNvSpPr/>
          <p:nvPr/>
        </p:nvSpPr>
        <p:spPr>
          <a:xfrm>
            <a:off x="5187016" y="5220993"/>
            <a:ext cx="846618" cy="1162050"/>
          </a:xfrm>
          <a:prstGeom prst="rect">
            <a:avLst/>
          </a:prstGeom>
          <a:ln/>
        </p:spPr>
        <p:style>
          <a:lnRef idx="1">
            <a:schemeClr val="dk1"/>
          </a:lnRef>
          <a:fillRef idx="3">
            <a:schemeClr val="dk1"/>
          </a:fillRef>
          <a:effectRef idx="2">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t>9V Battery</a:t>
            </a:r>
          </a:p>
        </p:txBody>
      </p:sp>
      <p:cxnSp>
        <p:nvCxnSpPr>
          <p:cNvPr id="30" name="Straight Connector 29">
            <a:extLst>
              <a:ext uri="{FF2B5EF4-FFF2-40B4-BE49-F238E27FC236}">
                <a16:creationId xmlns:a16="http://schemas.microsoft.com/office/drawing/2014/main" id="{DDD56352-483E-42C4-A0C1-E95C5D794E65}"/>
              </a:ext>
            </a:extLst>
          </p:cNvPr>
          <p:cNvCxnSpPr>
            <a:cxnSpLocks/>
          </p:cNvCxnSpPr>
          <p:nvPr/>
        </p:nvCxnSpPr>
        <p:spPr>
          <a:xfrm>
            <a:off x="5742591" y="4365625"/>
            <a:ext cx="836227" cy="7053"/>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31" name="Straight Connector 30">
            <a:extLst>
              <a:ext uri="{FF2B5EF4-FFF2-40B4-BE49-F238E27FC236}">
                <a16:creationId xmlns:a16="http://schemas.microsoft.com/office/drawing/2014/main" id="{38CE941B-A96B-4C89-8D09-80AC4F0551C4}"/>
              </a:ext>
            </a:extLst>
          </p:cNvPr>
          <p:cNvCxnSpPr>
            <a:cxnSpLocks/>
          </p:cNvCxnSpPr>
          <p:nvPr/>
        </p:nvCxnSpPr>
        <p:spPr>
          <a:xfrm flipH="1">
            <a:off x="5755386" y="4171871"/>
            <a:ext cx="855619" cy="0"/>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cxnSp>
        <p:nvCxnSpPr>
          <p:cNvPr id="36" name="Straight Connector 35">
            <a:extLst>
              <a:ext uri="{FF2B5EF4-FFF2-40B4-BE49-F238E27FC236}">
                <a16:creationId xmlns:a16="http://schemas.microsoft.com/office/drawing/2014/main" id="{95A47B74-BDB8-4CD6-8287-A1E31434061D}"/>
              </a:ext>
            </a:extLst>
          </p:cNvPr>
          <p:cNvCxnSpPr>
            <a:cxnSpLocks/>
          </p:cNvCxnSpPr>
          <p:nvPr/>
        </p:nvCxnSpPr>
        <p:spPr>
          <a:xfrm flipV="1">
            <a:off x="4748142" y="2382543"/>
            <a:ext cx="0" cy="1134765"/>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729094EC-DB7C-4175-BCF6-3A26E06B86E2}"/>
              </a:ext>
            </a:extLst>
          </p:cNvPr>
          <p:cNvCxnSpPr>
            <a:cxnSpLocks/>
          </p:cNvCxnSpPr>
          <p:nvPr/>
        </p:nvCxnSpPr>
        <p:spPr>
          <a:xfrm flipV="1">
            <a:off x="4365501" y="2382543"/>
            <a:ext cx="19493" cy="1134764"/>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44" name="Straight Connector 43">
            <a:extLst>
              <a:ext uri="{FF2B5EF4-FFF2-40B4-BE49-F238E27FC236}">
                <a16:creationId xmlns:a16="http://schemas.microsoft.com/office/drawing/2014/main" id="{FAAA7DCA-ADA2-420F-9F9B-FE7097002ED8}"/>
              </a:ext>
            </a:extLst>
          </p:cNvPr>
          <p:cNvCxnSpPr>
            <a:cxnSpLocks/>
          </p:cNvCxnSpPr>
          <p:nvPr/>
        </p:nvCxnSpPr>
        <p:spPr>
          <a:xfrm flipV="1">
            <a:off x="5714345" y="2377591"/>
            <a:ext cx="0" cy="1134765"/>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BE0BC59A-5ED7-4007-AEE2-CE8EB550B5EC}"/>
              </a:ext>
            </a:extLst>
          </p:cNvPr>
          <p:cNvCxnSpPr>
            <a:cxnSpLocks/>
          </p:cNvCxnSpPr>
          <p:nvPr/>
        </p:nvCxnSpPr>
        <p:spPr>
          <a:xfrm flipV="1">
            <a:off x="5331704" y="2377591"/>
            <a:ext cx="19493" cy="1134764"/>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51" name="TextBox 50">
            <a:extLst>
              <a:ext uri="{FF2B5EF4-FFF2-40B4-BE49-F238E27FC236}">
                <a16:creationId xmlns:a16="http://schemas.microsoft.com/office/drawing/2014/main" id="{FF6A982B-346C-4F09-9A46-214035DACA96}"/>
              </a:ext>
            </a:extLst>
          </p:cNvPr>
          <p:cNvSpPr txBox="1"/>
          <p:nvPr/>
        </p:nvSpPr>
        <p:spPr>
          <a:xfrm rot="5400000">
            <a:off x="4058073" y="3974178"/>
            <a:ext cx="1038381" cy="307777"/>
          </a:xfrm>
          <a:prstGeom prst="rect">
            <a:avLst/>
          </a:prstGeom>
          <a:noFill/>
        </p:spPr>
        <p:txBody>
          <a:bodyPr wrap="square" rtlCol="0">
            <a:spAutoFit/>
          </a:bodyPr>
          <a:lstStyle/>
          <a:p>
            <a:r>
              <a:rPr lang="en-US" dirty="0"/>
              <a:t>Altimeter</a:t>
            </a:r>
          </a:p>
        </p:txBody>
      </p:sp>
      <p:sp>
        <p:nvSpPr>
          <p:cNvPr id="52" name="TextBox 51">
            <a:extLst>
              <a:ext uri="{FF2B5EF4-FFF2-40B4-BE49-F238E27FC236}">
                <a16:creationId xmlns:a16="http://schemas.microsoft.com/office/drawing/2014/main" id="{F283B6D5-495D-48BB-BDAD-2766DEAD9F31}"/>
              </a:ext>
            </a:extLst>
          </p:cNvPr>
          <p:cNvSpPr txBox="1"/>
          <p:nvPr/>
        </p:nvSpPr>
        <p:spPr>
          <a:xfrm rot="5400000">
            <a:off x="5033342" y="3937901"/>
            <a:ext cx="1038381" cy="307777"/>
          </a:xfrm>
          <a:prstGeom prst="rect">
            <a:avLst/>
          </a:prstGeom>
          <a:noFill/>
        </p:spPr>
        <p:txBody>
          <a:bodyPr wrap="square" rtlCol="0">
            <a:spAutoFit/>
          </a:bodyPr>
          <a:lstStyle/>
          <a:p>
            <a:r>
              <a:rPr lang="en-US" dirty="0"/>
              <a:t>Altimeter</a:t>
            </a:r>
          </a:p>
        </p:txBody>
      </p:sp>
      <p:cxnSp>
        <p:nvCxnSpPr>
          <p:cNvPr id="55" name="Straight Connector 54">
            <a:extLst>
              <a:ext uri="{FF2B5EF4-FFF2-40B4-BE49-F238E27FC236}">
                <a16:creationId xmlns:a16="http://schemas.microsoft.com/office/drawing/2014/main" id="{79E71107-BFBA-4D66-B51C-A7D77A9C85FD}"/>
              </a:ext>
            </a:extLst>
          </p:cNvPr>
          <p:cNvCxnSpPr>
            <a:cxnSpLocks/>
          </p:cNvCxnSpPr>
          <p:nvPr/>
        </p:nvCxnSpPr>
        <p:spPr>
          <a:xfrm>
            <a:off x="5747206" y="3873634"/>
            <a:ext cx="836227" cy="7053"/>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6" name="Straight Connector 55">
            <a:extLst>
              <a:ext uri="{FF2B5EF4-FFF2-40B4-BE49-F238E27FC236}">
                <a16:creationId xmlns:a16="http://schemas.microsoft.com/office/drawing/2014/main" id="{A828D9FE-8601-446C-A8E6-DF0B98A4F883}"/>
              </a:ext>
            </a:extLst>
          </p:cNvPr>
          <p:cNvCxnSpPr>
            <a:cxnSpLocks/>
          </p:cNvCxnSpPr>
          <p:nvPr/>
        </p:nvCxnSpPr>
        <p:spPr>
          <a:xfrm flipH="1">
            <a:off x="5760001" y="3679880"/>
            <a:ext cx="855619" cy="0"/>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cxnSp>
        <p:nvCxnSpPr>
          <p:cNvPr id="57" name="Straight Connector 56">
            <a:extLst>
              <a:ext uri="{FF2B5EF4-FFF2-40B4-BE49-F238E27FC236}">
                <a16:creationId xmlns:a16="http://schemas.microsoft.com/office/drawing/2014/main" id="{EF9D061D-E5CD-42C3-8646-43071B9F3A73}"/>
              </a:ext>
            </a:extLst>
          </p:cNvPr>
          <p:cNvCxnSpPr>
            <a:cxnSpLocks/>
          </p:cNvCxnSpPr>
          <p:nvPr/>
        </p:nvCxnSpPr>
        <p:spPr>
          <a:xfrm>
            <a:off x="3493781" y="4345901"/>
            <a:ext cx="836227" cy="7053"/>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8" name="Straight Connector 57">
            <a:extLst>
              <a:ext uri="{FF2B5EF4-FFF2-40B4-BE49-F238E27FC236}">
                <a16:creationId xmlns:a16="http://schemas.microsoft.com/office/drawing/2014/main" id="{14B162EB-FD69-4F1D-A353-119BEEC9C0CA}"/>
              </a:ext>
            </a:extLst>
          </p:cNvPr>
          <p:cNvCxnSpPr>
            <a:cxnSpLocks/>
          </p:cNvCxnSpPr>
          <p:nvPr/>
        </p:nvCxnSpPr>
        <p:spPr>
          <a:xfrm flipH="1">
            <a:off x="3506576" y="4152147"/>
            <a:ext cx="855619" cy="0"/>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cxnSp>
        <p:nvCxnSpPr>
          <p:cNvPr id="59" name="Straight Connector 58">
            <a:extLst>
              <a:ext uri="{FF2B5EF4-FFF2-40B4-BE49-F238E27FC236}">
                <a16:creationId xmlns:a16="http://schemas.microsoft.com/office/drawing/2014/main" id="{575BC062-25B1-42E2-B307-47D4FCB6F20F}"/>
              </a:ext>
            </a:extLst>
          </p:cNvPr>
          <p:cNvCxnSpPr>
            <a:cxnSpLocks/>
          </p:cNvCxnSpPr>
          <p:nvPr/>
        </p:nvCxnSpPr>
        <p:spPr>
          <a:xfrm>
            <a:off x="3498396" y="3853910"/>
            <a:ext cx="836227" cy="7053"/>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60" name="Straight Connector 59">
            <a:extLst>
              <a:ext uri="{FF2B5EF4-FFF2-40B4-BE49-F238E27FC236}">
                <a16:creationId xmlns:a16="http://schemas.microsoft.com/office/drawing/2014/main" id="{6B1EDC9F-3478-44FC-B429-6AC535D23D5E}"/>
              </a:ext>
            </a:extLst>
          </p:cNvPr>
          <p:cNvCxnSpPr>
            <a:cxnSpLocks/>
          </p:cNvCxnSpPr>
          <p:nvPr/>
        </p:nvCxnSpPr>
        <p:spPr>
          <a:xfrm flipH="1">
            <a:off x="3511191" y="3660156"/>
            <a:ext cx="855619" cy="0"/>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sp>
        <p:nvSpPr>
          <p:cNvPr id="62" name="TextBox 61">
            <a:extLst>
              <a:ext uri="{FF2B5EF4-FFF2-40B4-BE49-F238E27FC236}">
                <a16:creationId xmlns:a16="http://schemas.microsoft.com/office/drawing/2014/main" id="{21DDF3B7-6960-4A31-AC5B-63053352493B}"/>
              </a:ext>
            </a:extLst>
          </p:cNvPr>
          <p:cNvSpPr txBox="1"/>
          <p:nvPr/>
        </p:nvSpPr>
        <p:spPr>
          <a:xfrm>
            <a:off x="2680629" y="4057848"/>
            <a:ext cx="1087470" cy="307777"/>
          </a:xfrm>
          <a:prstGeom prst="rect">
            <a:avLst/>
          </a:prstGeom>
          <a:noFill/>
        </p:spPr>
        <p:txBody>
          <a:bodyPr wrap="square" rtlCol="0">
            <a:spAutoFit/>
          </a:bodyPr>
          <a:lstStyle/>
          <a:p>
            <a:r>
              <a:rPr lang="en-US" dirty="0"/>
              <a:t>To Main</a:t>
            </a:r>
          </a:p>
        </p:txBody>
      </p:sp>
      <p:sp>
        <p:nvSpPr>
          <p:cNvPr id="63" name="TextBox 62">
            <a:extLst>
              <a:ext uri="{FF2B5EF4-FFF2-40B4-BE49-F238E27FC236}">
                <a16:creationId xmlns:a16="http://schemas.microsoft.com/office/drawing/2014/main" id="{0F8260B7-0219-4753-8BD0-3B42C2EEC913}"/>
              </a:ext>
            </a:extLst>
          </p:cNvPr>
          <p:cNvSpPr txBox="1"/>
          <p:nvPr/>
        </p:nvSpPr>
        <p:spPr>
          <a:xfrm>
            <a:off x="6684151" y="4057848"/>
            <a:ext cx="1087470" cy="307777"/>
          </a:xfrm>
          <a:prstGeom prst="rect">
            <a:avLst/>
          </a:prstGeom>
          <a:noFill/>
        </p:spPr>
        <p:txBody>
          <a:bodyPr wrap="square" rtlCol="0">
            <a:spAutoFit/>
          </a:bodyPr>
          <a:lstStyle/>
          <a:p>
            <a:r>
              <a:rPr lang="en-US" dirty="0"/>
              <a:t>To Main</a:t>
            </a:r>
          </a:p>
        </p:txBody>
      </p:sp>
      <p:sp>
        <p:nvSpPr>
          <p:cNvPr id="64" name="TextBox 63">
            <a:extLst>
              <a:ext uri="{FF2B5EF4-FFF2-40B4-BE49-F238E27FC236}">
                <a16:creationId xmlns:a16="http://schemas.microsoft.com/office/drawing/2014/main" id="{A1246BBC-46F4-4361-97AE-F3FD7B5D06FA}"/>
              </a:ext>
            </a:extLst>
          </p:cNvPr>
          <p:cNvSpPr txBox="1"/>
          <p:nvPr/>
        </p:nvSpPr>
        <p:spPr>
          <a:xfrm>
            <a:off x="2498451" y="3533462"/>
            <a:ext cx="1087470" cy="307777"/>
          </a:xfrm>
          <a:prstGeom prst="rect">
            <a:avLst/>
          </a:prstGeom>
          <a:noFill/>
        </p:spPr>
        <p:txBody>
          <a:bodyPr wrap="square" rtlCol="0">
            <a:spAutoFit/>
          </a:bodyPr>
          <a:lstStyle/>
          <a:p>
            <a:r>
              <a:rPr lang="en-US" dirty="0"/>
              <a:t>To Drogue</a:t>
            </a:r>
          </a:p>
        </p:txBody>
      </p:sp>
      <p:sp>
        <p:nvSpPr>
          <p:cNvPr id="65" name="TextBox 64">
            <a:extLst>
              <a:ext uri="{FF2B5EF4-FFF2-40B4-BE49-F238E27FC236}">
                <a16:creationId xmlns:a16="http://schemas.microsoft.com/office/drawing/2014/main" id="{637A426B-5080-4160-91D5-A38D466E3973}"/>
              </a:ext>
            </a:extLst>
          </p:cNvPr>
          <p:cNvSpPr txBox="1"/>
          <p:nvPr/>
        </p:nvSpPr>
        <p:spPr>
          <a:xfrm>
            <a:off x="6624218" y="3580588"/>
            <a:ext cx="1087470" cy="307777"/>
          </a:xfrm>
          <a:prstGeom prst="rect">
            <a:avLst/>
          </a:prstGeom>
          <a:noFill/>
        </p:spPr>
        <p:txBody>
          <a:bodyPr wrap="square" rtlCol="0">
            <a:spAutoFit/>
          </a:bodyPr>
          <a:lstStyle/>
          <a:p>
            <a:r>
              <a:rPr lang="en-US" dirty="0"/>
              <a:t>To Drogue</a:t>
            </a:r>
          </a:p>
        </p:txBody>
      </p:sp>
      <p:sp>
        <p:nvSpPr>
          <p:cNvPr id="66" name="TextBox 65">
            <a:extLst>
              <a:ext uri="{FF2B5EF4-FFF2-40B4-BE49-F238E27FC236}">
                <a16:creationId xmlns:a16="http://schemas.microsoft.com/office/drawing/2014/main" id="{AC9D8CDB-E250-4CF9-ABD8-540FCEE6D617}"/>
              </a:ext>
            </a:extLst>
          </p:cNvPr>
          <p:cNvSpPr txBox="1"/>
          <p:nvPr/>
        </p:nvSpPr>
        <p:spPr>
          <a:xfrm>
            <a:off x="4322072" y="1948159"/>
            <a:ext cx="1669451" cy="307777"/>
          </a:xfrm>
          <a:prstGeom prst="rect">
            <a:avLst/>
          </a:prstGeom>
          <a:noFill/>
        </p:spPr>
        <p:txBody>
          <a:bodyPr wrap="square" rtlCol="0">
            <a:spAutoFit/>
          </a:bodyPr>
          <a:lstStyle/>
          <a:p>
            <a:r>
              <a:rPr lang="en-US" dirty="0"/>
              <a:t>To Key Switches</a:t>
            </a:r>
          </a:p>
        </p:txBody>
      </p:sp>
    </p:spTree>
    <p:extLst>
      <p:ext uri="{BB962C8B-B14F-4D97-AF65-F5344CB8AC3E}">
        <p14:creationId xmlns:p14="http://schemas.microsoft.com/office/powerpoint/2010/main" val="236967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Motor Selection</a:t>
            </a:r>
          </a:p>
        </p:txBody>
      </p:sp>
      <p:sp>
        <p:nvSpPr>
          <p:cNvPr id="151" name="Shape 15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7990" indent="-327025">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Primary motor selection-</a:t>
            </a:r>
            <a:r>
              <a:rPr lang="en-US" dirty="0"/>
              <a:t> </a:t>
            </a:r>
            <a:r>
              <a:rPr lang="en-US"/>
              <a:t> </a:t>
            </a:r>
            <a:r>
              <a:rPr lang="en-US" err="1"/>
              <a:t>Cesaroni</a:t>
            </a:r>
            <a:r>
              <a:rPr lang="en-US"/>
              <a:t> I350</a:t>
            </a:r>
            <a:endParaRPr lang="en-US" dirty="0"/>
          </a:p>
          <a:p>
            <a:pPr marL="427990" indent="-327025">
              <a:spcBef>
                <a:spcPts val="140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Backup motor selection-</a:t>
            </a:r>
            <a:r>
              <a:rPr lang="en-US" dirty="0"/>
              <a:t>  Cesaroni I540</a:t>
            </a:r>
            <a:endParaRPr lang="en-US" sz="2400" b="0" i="0" u="none" dirty="0">
              <a:solidFill>
                <a:srgbClr val="000000"/>
              </a:solidFill>
              <a:latin typeface="Arial"/>
              <a:ea typeface="Arial"/>
              <a:cs typeface="Arial"/>
            </a:endParaRPr>
          </a:p>
          <a:p>
            <a:pPr marL="427990" indent="-327025">
              <a:spcBef>
                <a:spcPts val="1400"/>
              </a:spcBef>
              <a:spcAft>
                <a:spcPts val="0"/>
              </a:spcAft>
              <a:buClr>
                <a:srgbClr val="000000"/>
              </a:buClr>
              <a:buSzPct val="45000"/>
              <a:buFont typeface="Noto Sans Symbols"/>
              <a:buChar char="●"/>
            </a:pPr>
            <a:r>
              <a:rPr lang="en-US" dirty="0"/>
              <a:t>Primary TWR = </a:t>
            </a:r>
            <a:r>
              <a:rPr lang="en-US"/>
              <a:t>7.42:1</a:t>
            </a:r>
            <a:endParaRPr lang="en-US" sz="2400" b="1" i="0" u="none" dirty="0">
              <a:solidFill>
                <a:srgbClr val="000000"/>
              </a:solidFill>
              <a:latin typeface="Arial"/>
              <a:ea typeface="Arial"/>
              <a:cs typeface="Arial"/>
            </a:endParaRPr>
          </a:p>
          <a:p>
            <a:pPr marL="427990" indent="-327025">
              <a:spcBef>
                <a:spcPts val="1400"/>
              </a:spcBef>
              <a:spcAft>
                <a:spcPts val="0"/>
              </a:spcAft>
              <a:buClr>
                <a:srgbClr val="000000"/>
              </a:buClr>
              <a:buSzPct val="45000"/>
              <a:buFont typeface="Noto Sans Symbols"/>
              <a:buChar char="●"/>
            </a:pPr>
            <a:r>
              <a:rPr lang="en-US" dirty="0"/>
              <a:t>Secondary TWR = 10.6:1  (Added 300g of mass. Motor originally chosen to account for potential payload mass being higher)</a:t>
            </a:r>
          </a:p>
          <a:p>
            <a:pPr marL="427990" indent="-327025">
              <a:spcBef>
                <a:spcPts val="1400"/>
              </a:spcBef>
              <a:spcAft>
                <a:spcPts val="0"/>
              </a:spcAft>
              <a:buClr>
                <a:srgbClr val="000000"/>
              </a:buClr>
              <a:buSzPct val="45000"/>
              <a:buFont typeface="Noto Sans Symbols"/>
              <a:buChar char="●"/>
            </a:pPr>
            <a:r>
              <a:rPr lang="en-US" dirty="0"/>
              <a:t>Expected Altitude </a:t>
            </a:r>
          </a:p>
          <a:p>
            <a:pPr marL="828040" lvl="1" indent="-327025">
              <a:spcBef>
                <a:spcPts val="1400"/>
              </a:spcBef>
              <a:spcAft>
                <a:spcPts val="0"/>
              </a:spcAft>
              <a:buClr>
                <a:srgbClr val="000000"/>
              </a:buClr>
              <a:buSzPct val="45000"/>
              <a:buFont typeface="Noto Sans Symbols"/>
              <a:buChar char="●"/>
            </a:pPr>
            <a:r>
              <a:rPr lang="en-US"/>
              <a:t>I-350: 1955 </a:t>
            </a:r>
            <a:r>
              <a:rPr lang="en-US" err="1"/>
              <a:t>ft</a:t>
            </a:r>
          </a:p>
          <a:p>
            <a:pPr marL="828040" lvl="1" indent="-327025">
              <a:spcBef>
                <a:spcPts val="1400"/>
              </a:spcBef>
              <a:spcAft>
                <a:spcPts val="0"/>
              </a:spcAft>
              <a:buClr>
                <a:srgbClr val="000000"/>
              </a:buClr>
              <a:buSzPct val="45000"/>
              <a:buFont typeface="Noto Sans Symbols"/>
              <a:buChar char="●"/>
            </a:pPr>
            <a:r>
              <a:rPr lang="en-US" dirty="0"/>
              <a:t>I-540: 1993 ft</a:t>
            </a: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E8A52-B6CF-4FCF-9425-933B109DF669}"/>
              </a:ext>
            </a:extLst>
          </p:cNvPr>
          <p:cNvSpPr>
            <a:spLocks noGrp="1"/>
          </p:cNvSpPr>
          <p:nvPr>
            <p:ph type="title"/>
          </p:nvPr>
        </p:nvSpPr>
        <p:spPr/>
        <p:txBody>
          <a:bodyPr/>
          <a:lstStyle/>
          <a:p>
            <a:r>
              <a:rPr lang="en-US"/>
              <a:t>Primary Motor Simulations</a:t>
            </a:r>
          </a:p>
        </p:txBody>
      </p:sp>
      <p:sp>
        <p:nvSpPr>
          <p:cNvPr id="3" name="Text Placeholder 2">
            <a:extLst>
              <a:ext uri="{FF2B5EF4-FFF2-40B4-BE49-F238E27FC236}">
                <a16:creationId xmlns:a16="http://schemas.microsoft.com/office/drawing/2014/main" id="{46E6AC9E-75B9-4930-A30B-DF2DE3C7F016}"/>
              </a:ext>
            </a:extLst>
          </p:cNvPr>
          <p:cNvSpPr>
            <a:spLocks noGrp="1"/>
          </p:cNvSpPr>
          <p:nvPr>
            <p:ph type="body" idx="1"/>
          </p:nvPr>
        </p:nvSpPr>
        <p:spPr/>
        <p:txBody>
          <a:bodyPr/>
          <a:lstStyle/>
          <a:p>
            <a:endParaRPr lang="en-US" dirty="0"/>
          </a:p>
          <a:p>
            <a:endParaRPr lang="en-US" dirty="0"/>
          </a:p>
        </p:txBody>
      </p:sp>
      <p:pic>
        <p:nvPicPr>
          <p:cNvPr id="4" name="Picture 4" descr="A screenshot of a cell phone&#10;&#10;Description generated with very high confidence">
            <a:extLst>
              <a:ext uri="{FF2B5EF4-FFF2-40B4-BE49-F238E27FC236}">
                <a16:creationId xmlns:a16="http://schemas.microsoft.com/office/drawing/2014/main" id="{768D8EA2-9C14-47DC-BD6E-640368356C27}"/>
              </a:ext>
            </a:extLst>
          </p:cNvPr>
          <p:cNvPicPr>
            <a:picLocks noChangeAspect="1"/>
          </p:cNvPicPr>
          <p:nvPr/>
        </p:nvPicPr>
        <p:blipFill>
          <a:blip r:embed="rId2"/>
          <a:stretch>
            <a:fillRect/>
          </a:stretch>
        </p:blipFill>
        <p:spPr>
          <a:xfrm>
            <a:off x="66675" y="1381125"/>
            <a:ext cx="9970824" cy="802024"/>
          </a:xfrm>
          <a:prstGeom prst="rect">
            <a:avLst/>
          </a:prstGeom>
        </p:spPr>
      </p:pic>
    </p:spTree>
    <p:extLst>
      <p:ext uri="{BB962C8B-B14F-4D97-AF65-F5344CB8AC3E}">
        <p14:creationId xmlns:p14="http://schemas.microsoft.com/office/powerpoint/2010/main" val="1013491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88A4C31-8C74-42ED-B646-19375AAB36B0}"/>
              </a:ext>
            </a:extLst>
          </p:cNvPr>
          <p:cNvPicPr>
            <a:picLocks noChangeAspect="1"/>
          </p:cNvPicPr>
          <p:nvPr/>
        </p:nvPicPr>
        <p:blipFill rotWithShape="1">
          <a:blip r:embed="rId2">
            <a:extLst>
              <a:ext uri="{28A0092B-C50C-407E-A947-70E740481C1C}">
                <a14:useLocalDpi xmlns:a14="http://schemas.microsoft.com/office/drawing/2010/main" val="0"/>
              </a:ext>
            </a:extLst>
          </a:blip>
          <a:srcRect l="12720"/>
          <a:stretch/>
        </p:blipFill>
        <p:spPr>
          <a:xfrm>
            <a:off x="42864" y="2166340"/>
            <a:ext cx="10072317" cy="772214"/>
          </a:xfrm>
          <a:prstGeom prst="rect">
            <a:avLst/>
          </a:prstGeom>
        </p:spPr>
      </p:pic>
      <p:sp>
        <p:nvSpPr>
          <p:cNvPr id="2" name="Title 1">
            <a:extLst>
              <a:ext uri="{FF2B5EF4-FFF2-40B4-BE49-F238E27FC236}">
                <a16:creationId xmlns:a16="http://schemas.microsoft.com/office/drawing/2014/main" id="{7ECE8B06-EE58-48B6-9B2C-42A593870FE0}"/>
              </a:ext>
            </a:extLst>
          </p:cNvPr>
          <p:cNvSpPr>
            <a:spLocks noGrp="1"/>
          </p:cNvSpPr>
          <p:nvPr>
            <p:ph type="title"/>
          </p:nvPr>
        </p:nvSpPr>
        <p:spPr/>
        <p:txBody>
          <a:bodyPr/>
          <a:lstStyle/>
          <a:p>
            <a:r>
              <a:rPr lang="en-US"/>
              <a:t>Secondary Motor Simulations</a:t>
            </a:r>
          </a:p>
        </p:txBody>
      </p:sp>
      <p:pic>
        <p:nvPicPr>
          <p:cNvPr id="6" name="Picture 6" descr="A screenshot of a cell phone&#10;&#10;Description generated with very high confidence">
            <a:extLst>
              <a:ext uri="{FF2B5EF4-FFF2-40B4-BE49-F238E27FC236}">
                <a16:creationId xmlns:a16="http://schemas.microsoft.com/office/drawing/2014/main" id="{7345FC05-2F98-4302-9DB7-7881F822CC00}"/>
              </a:ext>
            </a:extLst>
          </p:cNvPr>
          <p:cNvPicPr>
            <a:picLocks noChangeAspect="1"/>
          </p:cNvPicPr>
          <p:nvPr/>
        </p:nvPicPr>
        <p:blipFill rotWithShape="1">
          <a:blip r:embed="rId3"/>
          <a:srcRect l="-1" t="91427" r="-157"/>
          <a:stretch/>
        </p:blipFill>
        <p:spPr>
          <a:xfrm>
            <a:off x="42864" y="2649373"/>
            <a:ext cx="9994900" cy="242649"/>
          </a:xfrm>
          <a:prstGeom prst="rect">
            <a:avLst/>
          </a:prstGeom>
        </p:spPr>
      </p:pic>
    </p:spTree>
    <p:extLst>
      <p:ext uri="{BB962C8B-B14F-4D97-AF65-F5344CB8AC3E}">
        <p14:creationId xmlns:p14="http://schemas.microsoft.com/office/powerpoint/2010/main" val="138659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Presentation Outline</a:t>
            </a:r>
          </a:p>
        </p:txBody>
      </p:sp>
      <p:graphicFrame>
        <p:nvGraphicFramePr>
          <p:cNvPr id="4" name="Table 2">
            <a:extLst>
              <a:ext uri="{FF2B5EF4-FFF2-40B4-BE49-F238E27FC236}">
                <a16:creationId xmlns:a16="http://schemas.microsoft.com/office/drawing/2014/main" id="{0AB78EA0-9789-2F40-AB0C-153A78A6442D}"/>
              </a:ext>
            </a:extLst>
          </p:cNvPr>
          <p:cNvGraphicFramePr>
            <a:graphicFrameLocks noGrp="1"/>
          </p:cNvGraphicFramePr>
          <p:nvPr>
            <p:extLst>
              <p:ext uri="{D42A27DB-BD31-4B8C-83A1-F6EECF244321}">
                <p14:modId xmlns:p14="http://schemas.microsoft.com/office/powerpoint/2010/main" val="1930446013"/>
              </p:ext>
            </p:extLst>
          </p:nvPr>
        </p:nvGraphicFramePr>
        <p:xfrm>
          <a:off x="633562" y="1489656"/>
          <a:ext cx="8388066" cy="5077320"/>
        </p:xfrm>
        <a:graphic>
          <a:graphicData uri="http://schemas.openxmlformats.org/drawingml/2006/table">
            <a:tbl>
              <a:tblPr firstRow="1" bandRow="1">
                <a:tableStyleId>{5C22544A-7EE6-4342-B048-85BDC9FD1C3A}</a:tableStyleId>
              </a:tblPr>
              <a:tblGrid>
                <a:gridCol w="2796022">
                  <a:extLst>
                    <a:ext uri="{9D8B030D-6E8A-4147-A177-3AD203B41FA5}">
                      <a16:colId xmlns:a16="http://schemas.microsoft.com/office/drawing/2014/main" val="1583578040"/>
                    </a:ext>
                  </a:extLst>
                </a:gridCol>
                <a:gridCol w="2796022">
                  <a:extLst>
                    <a:ext uri="{9D8B030D-6E8A-4147-A177-3AD203B41FA5}">
                      <a16:colId xmlns:a16="http://schemas.microsoft.com/office/drawing/2014/main" val="862569743"/>
                    </a:ext>
                  </a:extLst>
                </a:gridCol>
                <a:gridCol w="2796022">
                  <a:extLst>
                    <a:ext uri="{9D8B030D-6E8A-4147-A177-3AD203B41FA5}">
                      <a16:colId xmlns:a16="http://schemas.microsoft.com/office/drawing/2014/main" val="4201638043"/>
                    </a:ext>
                  </a:extLst>
                </a:gridCol>
              </a:tblGrid>
              <a:tr h="507732">
                <a:tc>
                  <a:txBody>
                    <a:bodyPr/>
                    <a:lstStyle/>
                    <a:p>
                      <a:pPr algn="l"/>
                      <a:r>
                        <a:rPr lang="en-US"/>
                        <a:t>Table of contents</a:t>
                      </a:r>
                    </a:p>
                  </a:txBody>
                  <a:tcPr>
                    <a:solidFill>
                      <a:schemeClr val="tx1"/>
                    </a:solidFill>
                  </a:tcPr>
                </a:tc>
                <a:tc>
                  <a:txBody>
                    <a:bodyPr/>
                    <a:lstStyle/>
                    <a:p>
                      <a:pPr algn="ctr"/>
                      <a:r>
                        <a:rPr lang="en-US"/>
                        <a:t>#</a:t>
                      </a:r>
                    </a:p>
                  </a:txBody>
                  <a:tcPr>
                    <a:solidFill>
                      <a:schemeClr val="tx1"/>
                    </a:solidFill>
                  </a:tcPr>
                </a:tc>
                <a:tc>
                  <a:txBody>
                    <a:bodyPr/>
                    <a:lstStyle/>
                    <a:p>
                      <a:pPr>
                        <a:buNone/>
                      </a:pPr>
                      <a:r>
                        <a:rPr lang="en-US"/>
                        <a:t>Presenter’s name</a:t>
                      </a:r>
                    </a:p>
                  </a:txBody>
                  <a:tcPr>
                    <a:solidFill>
                      <a:schemeClr val="tx1"/>
                    </a:solidFill>
                  </a:tcPr>
                </a:tc>
                <a:extLst>
                  <a:ext uri="{0D108BD9-81ED-4DB2-BD59-A6C34878D82A}">
                    <a16:rowId xmlns:a16="http://schemas.microsoft.com/office/drawing/2014/main" val="2774356437"/>
                  </a:ext>
                </a:extLst>
              </a:tr>
              <a:tr h="507732">
                <a:tc>
                  <a:txBody>
                    <a:bodyPr/>
                    <a:lstStyle/>
                    <a:p>
                      <a:pPr>
                        <a:buNone/>
                      </a:pPr>
                      <a:r>
                        <a:rPr lang="en-US"/>
                        <a:t>Intro</a:t>
                      </a:r>
                    </a:p>
                  </a:txBody>
                  <a:tcPr/>
                </a:tc>
                <a:tc>
                  <a:txBody>
                    <a:bodyPr/>
                    <a:lstStyle/>
                    <a:p>
                      <a:pPr algn="ctr"/>
                      <a:r>
                        <a:rPr lang="en-US"/>
                        <a:t>(1-4)</a:t>
                      </a:r>
                    </a:p>
                  </a:txBody>
                  <a:tcPr/>
                </a:tc>
                <a:tc>
                  <a:txBody>
                    <a:bodyPr/>
                    <a:lstStyle/>
                    <a:p>
                      <a:pPr>
                        <a:buNone/>
                      </a:pPr>
                      <a:r>
                        <a:rPr lang="en-US"/>
                        <a:t>Kyle</a:t>
                      </a:r>
                    </a:p>
                  </a:txBody>
                  <a:tcPr/>
                </a:tc>
                <a:extLst>
                  <a:ext uri="{0D108BD9-81ED-4DB2-BD59-A6C34878D82A}">
                    <a16:rowId xmlns:a16="http://schemas.microsoft.com/office/drawing/2014/main" val="275104110"/>
                  </a:ext>
                </a:extLst>
              </a:tr>
              <a:tr h="507732">
                <a:tc>
                  <a:txBody>
                    <a:bodyPr/>
                    <a:lstStyle/>
                    <a:p>
                      <a:pPr>
                        <a:buNone/>
                      </a:pPr>
                      <a:r>
                        <a:rPr lang="en-US"/>
                        <a:t>System Overview </a:t>
                      </a:r>
                    </a:p>
                  </a:txBody>
                  <a:tcPr/>
                </a:tc>
                <a:tc>
                  <a:txBody>
                    <a:bodyPr/>
                    <a:lstStyle/>
                    <a:p>
                      <a:pPr algn="ctr"/>
                      <a:r>
                        <a:rPr lang="en-US"/>
                        <a:t>(5-</a:t>
                      </a:r>
                      <a:r>
                        <a:rPr lang="es-419"/>
                        <a:t>10)</a:t>
                      </a:r>
                      <a:endParaRPr lang="en-US" dirty="0"/>
                    </a:p>
                  </a:txBody>
                  <a:tcPr/>
                </a:tc>
                <a:tc>
                  <a:txBody>
                    <a:bodyPr/>
                    <a:lstStyle/>
                    <a:p>
                      <a:pPr>
                        <a:buNone/>
                      </a:pPr>
                      <a:r>
                        <a:rPr lang="en-US" dirty="0"/>
                        <a:t>Ryan and Josh</a:t>
                      </a:r>
                    </a:p>
                  </a:txBody>
                  <a:tcPr/>
                </a:tc>
                <a:extLst>
                  <a:ext uri="{0D108BD9-81ED-4DB2-BD59-A6C34878D82A}">
                    <a16:rowId xmlns:a16="http://schemas.microsoft.com/office/drawing/2014/main" val="1634264663"/>
                  </a:ext>
                </a:extLst>
              </a:tr>
              <a:tr h="507732">
                <a:tc>
                  <a:txBody>
                    <a:bodyPr/>
                    <a:lstStyle/>
                    <a:p>
                      <a:pPr>
                        <a:buNone/>
                      </a:pPr>
                      <a:r>
                        <a:rPr lang="en-US"/>
                        <a:t>Rocket Design </a:t>
                      </a:r>
                    </a:p>
                  </a:txBody>
                  <a:tcPr/>
                </a:tc>
                <a:tc>
                  <a:txBody>
                    <a:bodyPr/>
                    <a:lstStyle/>
                    <a:p>
                      <a:pPr algn="ctr"/>
                      <a:r>
                        <a:rPr lang="en-US"/>
                        <a:t>(</a:t>
                      </a:r>
                      <a:r>
                        <a:rPr lang="es-419"/>
                        <a:t>11</a:t>
                      </a:r>
                      <a:r>
                        <a:rPr lang="en-US"/>
                        <a:t>-</a:t>
                      </a:r>
                      <a:r>
                        <a:rPr lang="es-419"/>
                        <a:t>19)</a:t>
                      </a:r>
                      <a:endParaRPr lang="en-US" dirty="0"/>
                    </a:p>
                  </a:txBody>
                  <a:tcPr/>
                </a:tc>
                <a:tc>
                  <a:txBody>
                    <a:bodyPr/>
                    <a:lstStyle/>
                    <a:p>
                      <a:pPr>
                        <a:buNone/>
                      </a:pPr>
                      <a:r>
                        <a:rPr lang="en-US"/>
                        <a:t>Zach</a:t>
                      </a:r>
                    </a:p>
                  </a:txBody>
                  <a:tcPr/>
                </a:tc>
                <a:extLst>
                  <a:ext uri="{0D108BD9-81ED-4DB2-BD59-A6C34878D82A}">
                    <a16:rowId xmlns:a16="http://schemas.microsoft.com/office/drawing/2014/main" val="446694160"/>
                  </a:ext>
                </a:extLst>
              </a:tr>
              <a:tr h="507732">
                <a:tc>
                  <a:txBody>
                    <a:bodyPr/>
                    <a:lstStyle/>
                    <a:p>
                      <a:pPr>
                        <a:buNone/>
                      </a:pPr>
                      <a:r>
                        <a:rPr lang="en-US"/>
                        <a:t>Payload Design </a:t>
                      </a:r>
                    </a:p>
                  </a:txBody>
                  <a:tcPr/>
                </a:tc>
                <a:tc>
                  <a:txBody>
                    <a:bodyPr/>
                    <a:lstStyle/>
                    <a:p>
                      <a:pPr algn="ctr"/>
                      <a:r>
                        <a:rPr lang="en-US"/>
                        <a:t>(</a:t>
                      </a:r>
                      <a:r>
                        <a:rPr lang="es-419"/>
                        <a:t>20-22)</a:t>
                      </a:r>
                      <a:endParaRPr lang="en-US" dirty="0"/>
                    </a:p>
                  </a:txBody>
                  <a:tcPr/>
                </a:tc>
                <a:tc>
                  <a:txBody>
                    <a:bodyPr/>
                    <a:lstStyle/>
                    <a:p>
                      <a:pPr>
                        <a:buNone/>
                      </a:pPr>
                      <a:r>
                        <a:rPr lang="en-US"/>
                        <a:t>Sarah</a:t>
                      </a:r>
                    </a:p>
                  </a:txBody>
                  <a:tcPr/>
                </a:tc>
                <a:extLst>
                  <a:ext uri="{0D108BD9-81ED-4DB2-BD59-A6C34878D82A}">
                    <a16:rowId xmlns:a16="http://schemas.microsoft.com/office/drawing/2014/main" val="3639176910"/>
                  </a:ext>
                </a:extLst>
              </a:tr>
              <a:tr h="507732">
                <a:tc>
                  <a:txBody>
                    <a:bodyPr/>
                    <a:lstStyle/>
                    <a:p>
                      <a:pPr>
                        <a:buNone/>
                      </a:pPr>
                      <a:r>
                        <a:rPr lang="en-US"/>
                        <a:t>Mechanical Subsystem</a:t>
                      </a:r>
                    </a:p>
                  </a:txBody>
                  <a:tcPr/>
                </a:tc>
                <a:tc>
                  <a:txBody>
                    <a:bodyPr/>
                    <a:lstStyle/>
                    <a:p>
                      <a:pPr algn="ctr"/>
                      <a:r>
                        <a:rPr lang="en-US"/>
                        <a:t>(</a:t>
                      </a:r>
                      <a:r>
                        <a:rPr lang="es-419"/>
                        <a:t>23-26)</a:t>
                      </a:r>
                      <a:endParaRPr lang="en-US" dirty="0"/>
                    </a:p>
                  </a:txBody>
                  <a:tcPr/>
                </a:tc>
                <a:tc>
                  <a:txBody>
                    <a:bodyPr/>
                    <a:lstStyle/>
                    <a:p>
                      <a:pPr>
                        <a:buNone/>
                      </a:pPr>
                      <a:r>
                        <a:rPr lang="en-US"/>
                        <a:t>Jake</a:t>
                      </a:r>
                    </a:p>
                  </a:txBody>
                  <a:tcPr/>
                </a:tc>
                <a:extLst>
                  <a:ext uri="{0D108BD9-81ED-4DB2-BD59-A6C34878D82A}">
                    <a16:rowId xmlns:a16="http://schemas.microsoft.com/office/drawing/2014/main" val="1803641909"/>
                  </a:ext>
                </a:extLst>
              </a:tr>
              <a:tr h="507732">
                <a:tc>
                  <a:txBody>
                    <a:bodyPr/>
                    <a:lstStyle/>
                    <a:p>
                      <a:pPr>
                        <a:buNone/>
                      </a:pPr>
                      <a:r>
                        <a:rPr lang="en-US"/>
                        <a:t>Payload Electronics</a:t>
                      </a:r>
                    </a:p>
                  </a:txBody>
                  <a:tcPr/>
                </a:tc>
                <a:tc>
                  <a:txBody>
                    <a:bodyPr/>
                    <a:lstStyle/>
                    <a:p>
                      <a:pPr algn="ctr"/>
                      <a:r>
                        <a:rPr lang="en-US"/>
                        <a:t>(</a:t>
                      </a:r>
                      <a:r>
                        <a:rPr lang="es-419"/>
                        <a:t>27-35)</a:t>
                      </a:r>
                      <a:endParaRPr lang="en-US" dirty="0"/>
                    </a:p>
                  </a:txBody>
                  <a:tcPr/>
                </a:tc>
                <a:tc>
                  <a:txBody>
                    <a:bodyPr/>
                    <a:lstStyle/>
                    <a:p>
                      <a:pPr>
                        <a:buNone/>
                      </a:pPr>
                      <a:r>
                        <a:rPr lang="en-US"/>
                        <a:t>Tyson</a:t>
                      </a:r>
                    </a:p>
                  </a:txBody>
                  <a:tcPr/>
                </a:tc>
                <a:extLst>
                  <a:ext uri="{0D108BD9-81ED-4DB2-BD59-A6C34878D82A}">
                    <a16:rowId xmlns:a16="http://schemas.microsoft.com/office/drawing/2014/main" val="2669227924"/>
                  </a:ext>
                </a:extLst>
              </a:tr>
              <a:tr h="507732">
                <a:tc>
                  <a:txBody>
                    <a:bodyPr/>
                    <a:lstStyle/>
                    <a:p>
                      <a:pPr>
                        <a:buNone/>
                      </a:pPr>
                      <a:r>
                        <a:rPr lang="en-US"/>
                        <a:t>Software Design </a:t>
                      </a:r>
                    </a:p>
                  </a:txBody>
                  <a:tcPr/>
                </a:tc>
                <a:tc>
                  <a:txBody>
                    <a:bodyPr/>
                    <a:lstStyle/>
                    <a:p>
                      <a:pPr algn="ctr"/>
                      <a:r>
                        <a:rPr lang="en-US"/>
                        <a:t>(</a:t>
                      </a:r>
                      <a:r>
                        <a:rPr lang="es-419"/>
                        <a:t>36-40)</a:t>
                      </a:r>
                      <a:endParaRPr lang="en-US" dirty="0"/>
                    </a:p>
                  </a:txBody>
                  <a:tcPr/>
                </a:tc>
                <a:tc>
                  <a:txBody>
                    <a:bodyPr/>
                    <a:lstStyle/>
                    <a:p>
                      <a:pPr>
                        <a:buNone/>
                      </a:pPr>
                      <a:r>
                        <a:rPr lang="en-US"/>
                        <a:t>Adam</a:t>
                      </a:r>
                    </a:p>
                  </a:txBody>
                  <a:tcPr/>
                </a:tc>
                <a:extLst>
                  <a:ext uri="{0D108BD9-81ED-4DB2-BD59-A6C34878D82A}">
                    <a16:rowId xmlns:a16="http://schemas.microsoft.com/office/drawing/2014/main" val="2047383958"/>
                  </a:ext>
                </a:extLst>
              </a:tr>
              <a:tr h="507732">
                <a:tc>
                  <a:txBody>
                    <a:bodyPr/>
                    <a:lstStyle/>
                    <a:p>
                      <a:pPr>
                        <a:buNone/>
                      </a:pPr>
                      <a:r>
                        <a:rPr lang="en-US"/>
                        <a:t>Ground System</a:t>
                      </a:r>
                    </a:p>
                  </a:txBody>
                  <a:tcPr/>
                </a:tc>
                <a:tc>
                  <a:txBody>
                    <a:bodyPr/>
                    <a:lstStyle/>
                    <a:p>
                      <a:pPr algn="ctr"/>
                      <a:r>
                        <a:rPr lang="en-US"/>
                        <a:t>(</a:t>
                      </a:r>
                      <a:r>
                        <a:rPr lang="es-419"/>
                        <a:t>41-45)</a:t>
                      </a:r>
                      <a:endParaRPr lang="en-US" dirty="0"/>
                    </a:p>
                  </a:txBody>
                  <a:tcPr/>
                </a:tc>
                <a:tc>
                  <a:txBody>
                    <a:bodyPr/>
                    <a:lstStyle/>
                    <a:p>
                      <a:pPr>
                        <a:buNone/>
                      </a:pPr>
                      <a:r>
                        <a:rPr lang="en-US"/>
                        <a:t>Hayden</a:t>
                      </a:r>
                    </a:p>
                  </a:txBody>
                  <a:tcPr/>
                </a:tc>
                <a:extLst>
                  <a:ext uri="{0D108BD9-81ED-4DB2-BD59-A6C34878D82A}">
                    <a16:rowId xmlns:a16="http://schemas.microsoft.com/office/drawing/2014/main" val="3524592196"/>
                  </a:ext>
                </a:extLst>
              </a:tr>
              <a:tr h="507732">
                <a:tc>
                  <a:txBody>
                    <a:bodyPr/>
                    <a:lstStyle/>
                    <a:p>
                      <a:pPr>
                        <a:buNone/>
                      </a:pPr>
                      <a:r>
                        <a:rPr lang="en-US"/>
                        <a:t>Testing</a:t>
                      </a:r>
                    </a:p>
                  </a:txBody>
                  <a:tcPr/>
                </a:tc>
                <a:tc>
                  <a:txBody>
                    <a:bodyPr/>
                    <a:lstStyle/>
                    <a:p>
                      <a:pPr algn="ctr"/>
                      <a:r>
                        <a:rPr lang="en-US"/>
                        <a:t>(</a:t>
                      </a:r>
                      <a:r>
                        <a:rPr lang="es-419"/>
                        <a:t>46-52)</a:t>
                      </a:r>
                      <a:endParaRPr lang="en-US" dirty="0"/>
                    </a:p>
                  </a:txBody>
                  <a:tcPr/>
                </a:tc>
                <a:tc>
                  <a:txBody>
                    <a:bodyPr/>
                    <a:lstStyle/>
                    <a:p>
                      <a:pPr>
                        <a:buNone/>
                      </a:pPr>
                      <a:r>
                        <a:rPr lang="en-US"/>
                        <a:t>Emily and Gabe</a:t>
                      </a:r>
                      <a:endParaRPr lang="en-US" dirty="0"/>
                    </a:p>
                  </a:txBody>
                  <a:tcPr/>
                </a:tc>
                <a:extLst>
                  <a:ext uri="{0D108BD9-81ED-4DB2-BD59-A6C34878D82A}">
                    <a16:rowId xmlns:a16="http://schemas.microsoft.com/office/drawing/2014/main" val="1058547467"/>
                  </a:ext>
                </a:extLst>
              </a:tr>
            </a:tbl>
          </a:graphicData>
        </a:graphic>
      </p:graphicFrame>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Test Flights</a:t>
            </a:r>
          </a:p>
        </p:txBody>
      </p:sp>
      <p:sp>
        <p:nvSpPr>
          <p:cNvPr id="158" name="Shape 158"/>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7990" indent="-327025">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The rocket was flown with</a:t>
            </a:r>
            <a:r>
              <a:rPr lang="en-US"/>
              <a:t> a simulated payload mass</a:t>
            </a:r>
            <a:r>
              <a:rPr lang="en-US" sz="2400" b="0" i="0" u="none" dirty="0">
                <a:solidFill>
                  <a:srgbClr val="000000"/>
                </a:solidFill>
                <a:latin typeface="Arial"/>
                <a:ea typeface="Arial"/>
                <a:cs typeface="Arial"/>
                <a:sym typeface="Arial"/>
              </a:rPr>
              <a:t> in it on December 17th successfully.</a:t>
            </a:r>
            <a:endParaRPr lang="en-US" sz="2400" b="0" i="0" u="none" baseline="30000">
              <a:solidFill>
                <a:srgbClr val="000000"/>
              </a:solidFill>
              <a:latin typeface="Arial"/>
              <a:ea typeface="Arial"/>
              <a:cs typeface="Arial"/>
            </a:endParaRPr>
          </a:p>
        </p:txBody>
      </p:sp>
      <p:pic>
        <p:nvPicPr>
          <p:cNvPr id="3" name="Picture 2">
            <a:extLst>
              <a:ext uri="{FF2B5EF4-FFF2-40B4-BE49-F238E27FC236}">
                <a16:creationId xmlns:a16="http://schemas.microsoft.com/office/drawing/2014/main" id="{B49927E6-0503-48C7-96EF-331103069FD1}"/>
              </a:ext>
            </a:extLst>
          </p:cNvPr>
          <p:cNvPicPr>
            <a:picLocks noChangeAspect="1"/>
          </p:cNvPicPr>
          <p:nvPr/>
        </p:nvPicPr>
        <p:blipFill>
          <a:blip r:embed="rId3"/>
          <a:stretch>
            <a:fillRect/>
          </a:stretch>
        </p:blipFill>
        <p:spPr>
          <a:xfrm>
            <a:off x="503237" y="2619291"/>
            <a:ext cx="8742819" cy="4146633"/>
          </a:xfrm>
          <a:prstGeom prst="rect">
            <a:avLst/>
          </a:prstGeom>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3"/>
        <p:cNvGrpSpPr/>
        <p:nvPr/>
      </p:nvGrpSpPr>
      <p:grpSpPr>
        <a:xfrm>
          <a:off x="0" y="0"/>
          <a:ext cx="0" cy="0"/>
          <a:chOff x="0" y="0"/>
          <a:chExt cx="0" cy="0"/>
        </a:xfrm>
      </p:grpSpPr>
      <p:sp>
        <p:nvSpPr>
          <p:cNvPr id="164" name="Shape 164"/>
          <p:cNvSpPr txBox="1">
            <a:spLocks noGrp="1"/>
          </p:cNvSpPr>
          <p:nvPr>
            <p:ph type="subTitle" idx="1"/>
          </p:nvPr>
        </p:nvSpPr>
        <p:spPr>
          <a:xfrm>
            <a:off x="503225" y="1768475"/>
            <a:ext cx="9071100" cy="36144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a:t>Payload</a:t>
            </a:r>
            <a:r>
              <a:rPr lang="en-US" sz="3200" b="0" i="0" u="none" strike="noStrike" cap="none">
                <a:solidFill>
                  <a:srgbClr val="000000"/>
                </a:solidFill>
                <a:latin typeface="Arial"/>
                <a:ea typeface="Arial"/>
                <a:cs typeface="Arial"/>
                <a:sym typeface="Arial"/>
              </a:rPr>
              <a:t> Design</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Design Overview</a:t>
            </a:r>
          </a:p>
        </p:txBody>
      </p:sp>
      <p:sp>
        <p:nvSpPr>
          <p:cNvPr id="171" name="Shape 17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Show block diagram or picture of </a:t>
            </a:r>
            <a:r>
              <a:rPr lang="en-US"/>
              <a:t>payload</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Identify major components</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Dimensions</a:t>
            </a:r>
          </a:p>
          <a:p>
            <a:pPr marL="342900" marR="0" lvl="0" indent="-342900" algn="l" rtl="0">
              <a:lnSpc>
                <a:spcPct val="94000"/>
              </a:lnSpc>
              <a:spcBef>
                <a:spcPts val="1100"/>
              </a:spcBef>
              <a:spcAft>
                <a:spcPts val="0"/>
              </a:spcAft>
              <a:buSzPct val="25000"/>
              <a:buNone/>
            </a:pPr>
            <a:endParaRPr sz="2000" b="0" i="0" u="none" strike="noStrike" cap="none">
              <a:solidFill>
                <a:srgbClr val="000000"/>
              </a:solidFill>
              <a:latin typeface="Arial"/>
              <a:ea typeface="Arial"/>
              <a:cs typeface="Arial"/>
              <a:sym typeface="Arial"/>
            </a:endParaRPr>
          </a:p>
        </p:txBody>
      </p:sp>
      <p:pic>
        <p:nvPicPr>
          <p:cNvPr id="2" name="Picture 2" descr="A picture containing text&#10;&#10;Description generated with very high confidence">
            <a:extLst>
              <a:ext uri="{FF2B5EF4-FFF2-40B4-BE49-F238E27FC236}">
                <a16:creationId xmlns:a16="http://schemas.microsoft.com/office/drawing/2014/main" id="{59713013-C761-4E51-A38A-28868419EC37}"/>
              </a:ext>
            </a:extLst>
          </p:cNvPr>
          <p:cNvPicPr>
            <a:picLocks noChangeAspect="1"/>
          </p:cNvPicPr>
          <p:nvPr/>
        </p:nvPicPr>
        <p:blipFill>
          <a:blip r:embed="rId3"/>
          <a:stretch>
            <a:fillRect/>
          </a:stretch>
        </p:blipFill>
        <p:spPr>
          <a:xfrm>
            <a:off x="333410" y="1285875"/>
            <a:ext cx="9587138" cy="5328340"/>
          </a:xfrm>
          <a:prstGeom prst="rect">
            <a:avLst/>
          </a:prstGeom>
        </p:spPr>
      </p:pic>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ircuit board&#10;&#10;Description generated with very high confidence">
            <a:extLst>
              <a:ext uri="{FF2B5EF4-FFF2-40B4-BE49-F238E27FC236}">
                <a16:creationId xmlns:a16="http://schemas.microsoft.com/office/drawing/2014/main" id="{465ED2A7-BBA8-42AF-A59D-B219AA7E393A}"/>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4" name="Picture 4" descr="A circuit board&#10;&#10;Description generated with very high confidence">
            <a:extLst>
              <a:ext uri="{FF2B5EF4-FFF2-40B4-BE49-F238E27FC236}">
                <a16:creationId xmlns:a16="http://schemas.microsoft.com/office/drawing/2014/main" id="{093CCC1B-9C42-4ABC-863E-E3EC417D9A3E}"/>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6" name="Picture 6" descr="A circuit board&#10;&#10;Description generated with very high confidence">
            <a:extLst>
              <a:ext uri="{FF2B5EF4-FFF2-40B4-BE49-F238E27FC236}">
                <a16:creationId xmlns:a16="http://schemas.microsoft.com/office/drawing/2014/main" id="{F9611493-820A-4434-BE07-4D2140D838EE}"/>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8" name="Picture 8" descr="A circuit board&#10;&#10;Description generated with very high confidence">
            <a:extLst>
              <a:ext uri="{FF2B5EF4-FFF2-40B4-BE49-F238E27FC236}">
                <a16:creationId xmlns:a16="http://schemas.microsoft.com/office/drawing/2014/main" id="{4EDC806A-B2A2-4166-A51F-538EC274C7F5}"/>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10" name="Picture 10" descr="A circuit board&#10;&#10;Description generated with very high confidence">
            <a:extLst>
              <a:ext uri="{FF2B5EF4-FFF2-40B4-BE49-F238E27FC236}">
                <a16:creationId xmlns:a16="http://schemas.microsoft.com/office/drawing/2014/main" id="{24F8834B-37FC-40B1-B8B9-E19505C7DBD5}"/>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12" name="Picture 12" descr="A circuit board&#10;&#10;Description generated with very high confidence">
            <a:extLst>
              <a:ext uri="{FF2B5EF4-FFF2-40B4-BE49-F238E27FC236}">
                <a16:creationId xmlns:a16="http://schemas.microsoft.com/office/drawing/2014/main" id="{6554D959-28C6-4CF1-870D-EC61EA6E139E}"/>
              </a:ext>
            </a:extLst>
          </p:cNvPr>
          <p:cNvPicPr>
            <a:picLocks noChangeAspect="1"/>
          </p:cNvPicPr>
          <p:nvPr/>
        </p:nvPicPr>
        <p:blipFill>
          <a:blip r:embed="rId2"/>
          <a:stretch>
            <a:fillRect/>
          </a:stretch>
        </p:blipFill>
        <p:spPr>
          <a:xfrm>
            <a:off x="3667510" y="3062287"/>
            <a:ext cx="2743488" cy="1428750"/>
          </a:xfrm>
          <a:prstGeom prst="rect">
            <a:avLst/>
          </a:prstGeom>
        </p:spPr>
      </p:pic>
      <p:pic>
        <p:nvPicPr>
          <p:cNvPr id="14" name="Picture 14" descr="A circuit board&#10;&#10;Description generated with very high confidence">
            <a:extLst>
              <a:ext uri="{FF2B5EF4-FFF2-40B4-BE49-F238E27FC236}">
                <a16:creationId xmlns:a16="http://schemas.microsoft.com/office/drawing/2014/main" id="{BF380C20-3BD7-40B6-A6C8-DC47C7CA771B}"/>
              </a:ext>
            </a:extLst>
          </p:cNvPr>
          <p:cNvPicPr>
            <a:picLocks noChangeAspect="1"/>
          </p:cNvPicPr>
          <p:nvPr/>
        </p:nvPicPr>
        <p:blipFill>
          <a:blip r:embed="rId2"/>
          <a:stretch>
            <a:fillRect/>
          </a:stretch>
        </p:blipFill>
        <p:spPr>
          <a:xfrm>
            <a:off x="234633" y="1545981"/>
            <a:ext cx="9481800" cy="4937364"/>
          </a:xfrm>
          <a:prstGeom prst="rect">
            <a:avLst/>
          </a:prstGeom>
        </p:spPr>
      </p:pic>
      <p:sp>
        <p:nvSpPr>
          <p:cNvPr id="16" name="TextBox 15">
            <a:extLst>
              <a:ext uri="{FF2B5EF4-FFF2-40B4-BE49-F238E27FC236}">
                <a16:creationId xmlns:a16="http://schemas.microsoft.com/office/drawing/2014/main" id="{DB80D86E-1EFD-4DCE-8495-564A580A5ECB}"/>
              </a:ext>
            </a:extLst>
          </p:cNvPr>
          <p:cNvSpPr txBox="1"/>
          <p:nvPr/>
        </p:nvSpPr>
        <p:spPr>
          <a:xfrm>
            <a:off x="2128315" y="371475"/>
            <a:ext cx="5716302"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t>Picture of Payload </a:t>
            </a:r>
          </a:p>
        </p:txBody>
      </p:sp>
    </p:spTree>
    <p:extLst>
      <p:ext uri="{BB962C8B-B14F-4D97-AF65-F5344CB8AC3E}">
        <p14:creationId xmlns:p14="http://schemas.microsoft.com/office/powerpoint/2010/main" val="257521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0C4B-8C4F-4A3F-AF3C-23E9CDA2D3F5}"/>
              </a:ext>
            </a:extLst>
          </p:cNvPr>
          <p:cNvSpPr>
            <a:spLocks noGrp="1"/>
          </p:cNvSpPr>
          <p:nvPr>
            <p:ph type="title"/>
          </p:nvPr>
        </p:nvSpPr>
        <p:spPr/>
        <p:txBody>
          <a:bodyPr/>
          <a:lstStyle/>
          <a:p>
            <a:r>
              <a:rPr lang="en-US"/>
              <a:t>Base Station Hardware</a:t>
            </a:r>
          </a:p>
        </p:txBody>
      </p:sp>
      <p:sp>
        <p:nvSpPr>
          <p:cNvPr id="3" name="Text Placeholder 2">
            <a:extLst>
              <a:ext uri="{FF2B5EF4-FFF2-40B4-BE49-F238E27FC236}">
                <a16:creationId xmlns:a16="http://schemas.microsoft.com/office/drawing/2014/main" id="{07E9C25F-0E56-4627-8F1F-0CF9E26D914E}"/>
              </a:ext>
            </a:extLst>
          </p:cNvPr>
          <p:cNvSpPr>
            <a:spLocks noGrp="1"/>
          </p:cNvSpPr>
          <p:nvPr>
            <p:ph type="body" idx="1"/>
          </p:nvPr>
        </p:nvSpPr>
        <p:spPr/>
        <p:txBody>
          <a:bodyPr/>
          <a:lstStyle/>
          <a:p>
            <a:pPr marL="0" indent="0"/>
            <a:endParaRPr lang="en-US">
              <a:solidFill>
                <a:schemeClr val="tx1"/>
              </a:solidFill>
            </a:endParaRPr>
          </a:p>
          <a:p>
            <a:pPr lvl="1">
              <a:buAutoNum type="arabicPeriod"/>
            </a:pPr>
            <a:r>
              <a:rPr lang="en-US" err="1"/>
              <a:t>Adafruit</a:t>
            </a:r>
            <a:r>
              <a:rPr lang="en-US"/>
              <a:t> Feather M0 </a:t>
            </a:r>
            <a:r>
              <a:rPr lang="en-US" err="1"/>
              <a:t>Adalogger</a:t>
            </a:r>
            <a:endParaRPr lang="en-US" err="1">
              <a:solidFill>
                <a:schemeClr val="tx1"/>
              </a:solidFill>
            </a:endParaRPr>
          </a:p>
          <a:p>
            <a:pPr lvl="1">
              <a:buAutoNum type="arabicPeriod" startAt="2"/>
            </a:pPr>
            <a:r>
              <a:rPr lang="en-US" err="1"/>
              <a:t>SparkFun</a:t>
            </a:r>
            <a:r>
              <a:rPr lang="en-US"/>
              <a:t> </a:t>
            </a:r>
            <a:r>
              <a:rPr lang="en-US" err="1"/>
              <a:t>XBee</a:t>
            </a:r>
            <a:r>
              <a:rPr lang="en-US"/>
              <a:t>-Pro 900 XSC S3B Wire</a:t>
            </a:r>
            <a:endParaRPr lang="en-US">
              <a:solidFill>
                <a:schemeClr val="tx1"/>
              </a:solidFill>
            </a:endParaRPr>
          </a:p>
          <a:p>
            <a:pPr lvl="1">
              <a:buAutoNum type="arabicPeriod" startAt="3"/>
            </a:pPr>
            <a:r>
              <a:rPr lang="en-US" err="1"/>
              <a:t>SparkFun</a:t>
            </a:r>
            <a:r>
              <a:rPr lang="en-US"/>
              <a:t> Breakout Board for </a:t>
            </a:r>
            <a:r>
              <a:rPr lang="en-US" err="1"/>
              <a:t>XBee</a:t>
            </a:r>
            <a:r>
              <a:rPr lang="en-US"/>
              <a:t> Module</a:t>
            </a:r>
            <a:endParaRPr lang="en-US">
              <a:solidFill>
                <a:schemeClr val="tx1"/>
              </a:solidFill>
            </a:endParaRPr>
          </a:p>
          <a:p>
            <a:pPr lvl="1">
              <a:buAutoNum type="arabicPeriod" startAt="4"/>
            </a:pPr>
            <a:r>
              <a:rPr lang="en-US" err="1"/>
              <a:t>Adafruit</a:t>
            </a:r>
            <a:r>
              <a:rPr lang="en-US"/>
              <a:t> Half-Size Breadboard</a:t>
            </a:r>
            <a:endParaRPr lang="en-US">
              <a:solidFill>
                <a:schemeClr val="tx1"/>
              </a:solidFill>
            </a:endParaRPr>
          </a:p>
          <a:p>
            <a:pPr lvl="1">
              <a:buAutoNum type="arabicPeriod" startAt="5"/>
            </a:pPr>
            <a:r>
              <a:rPr lang="en-US" err="1"/>
              <a:t>Adafruit</a:t>
            </a:r>
            <a:r>
              <a:rPr lang="en-US"/>
              <a:t> Jumper Wire</a:t>
            </a:r>
            <a:endParaRPr lang="en-US">
              <a:solidFill>
                <a:schemeClr val="tx1"/>
              </a:solidFill>
            </a:endParaRPr>
          </a:p>
          <a:p>
            <a:pPr lvl="1">
              <a:buAutoNum type="arabicPeriod" startAt="6"/>
            </a:pPr>
            <a:r>
              <a:rPr lang="en-US"/>
              <a:t>USB Cable</a:t>
            </a:r>
            <a:endParaRPr lang="en-US">
              <a:solidFill>
                <a:schemeClr val="tx1"/>
              </a:solidFill>
            </a:endParaRPr>
          </a:p>
          <a:p>
            <a:endParaRPr lang="en-US"/>
          </a:p>
        </p:txBody>
      </p:sp>
    </p:spTree>
    <p:extLst>
      <p:ext uri="{BB962C8B-B14F-4D97-AF65-F5344CB8AC3E}">
        <p14:creationId xmlns:p14="http://schemas.microsoft.com/office/powerpoint/2010/main" val="3640637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860BF-761E-401D-A352-728668DAF409}"/>
              </a:ext>
            </a:extLst>
          </p:cNvPr>
          <p:cNvSpPr>
            <a:spLocks noGrp="1"/>
          </p:cNvSpPr>
          <p:nvPr>
            <p:ph type="title"/>
          </p:nvPr>
        </p:nvSpPr>
        <p:spPr/>
        <p:txBody>
          <a:bodyPr/>
          <a:lstStyle/>
          <a:p>
            <a:r>
              <a:rPr lang="en-US"/>
              <a:t>Rocket Payload components </a:t>
            </a:r>
          </a:p>
        </p:txBody>
      </p:sp>
      <p:sp>
        <p:nvSpPr>
          <p:cNvPr id="3" name="Text Placeholder 2">
            <a:extLst>
              <a:ext uri="{FF2B5EF4-FFF2-40B4-BE49-F238E27FC236}">
                <a16:creationId xmlns:a16="http://schemas.microsoft.com/office/drawing/2014/main" id="{8B9AABD2-559D-4F0B-B88C-CCE1BBEFD14A}"/>
              </a:ext>
            </a:extLst>
          </p:cNvPr>
          <p:cNvSpPr>
            <a:spLocks noGrp="1"/>
          </p:cNvSpPr>
          <p:nvPr>
            <p:ph type="body" idx="1"/>
          </p:nvPr>
        </p:nvSpPr>
        <p:spPr/>
        <p:txBody>
          <a:bodyPr/>
          <a:lstStyle/>
          <a:p>
            <a:pPr lvl="1">
              <a:buAutoNum type="arabicPeriod"/>
            </a:pPr>
            <a:r>
              <a:rPr lang="en-US" err="1"/>
              <a:t>Adafruit</a:t>
            </a:r>
            <a:r>
              <a:rPr lang="en-US"/>
              <a:t> Feather M0 </a:t>
            </a:r>
            <a:r>
              <a:rPr lang="en-US" err="1"/>
              <a:t>Bluefruit</a:t>
            </a:r>
            <a:r>
              <a:rPr lang="en-US"/>
              <a:t> LE</a:t>
            </a:r>
            <a:endParaRPr lang="en-US">
              <a:solidFill>
                <a:schemeClr val="tx1"/>
              </a:solidFill>
            </a:endParaRPr>
          </a:p>
          <a:p>
            <a:pPr lvl="1">
              <a:buAutoNum type="arabicPeriod" startAt="2"/>
            </a:pPr>
            <a:r>
              <a:rPr lang="en-US" err="1"/>
              <a:t>Adafruit</a:t>
            </a:r>
            <a:r>
              <a:rPr lang="en-US"/>
              <a:t> Ultimate GPS </a:t>
            </a:r>
            <a:r>
              <a:rPr lang="en-US" err="1"/>
              <a:t>FeatherWing</a:t>
            </a:r>
            <a:endParaRPr lang="en-US" err="1">
              <a:solidFill>
                <a:schemeClr val="tx1"/>
              </a:solidFill>
            </a:endParaRPr>
          </a:p>
          <a:p>
            <a:pPr lvl="1">
              <a:buAutoNum type="arabicPeriod" startAt="3"/>
            </a:pPr>
            <a:r>
              <a:rPr lang="en-US" err="1"/>
              <a:t>Adafruit</a:t>
            </a:r>
            <a:r>
              <a:rPr lang="en-US"/>
              <a:t> BME280 I2C or SPI Temperature Humidity Pressure Sensor</a:t>
            </a:r>
            <a:endParaRPr lang="en-US">
              <a:solidFill>
                <a:schemeClr val="tx1"/>
              </a:solidFill>
            </a:endParaRPr>
          </a:p>
          <a:p>
            <a:pPr lvl="1">
              <a:buAutoNum type="arabicPeriod" startAt="4"/>
            </a:pPr>
            <a:r>
              <a:rPr lang="en-US" err="1"/>
              <a:t>Adafruit</a:t>
            </a:r>
            <a:r>
              <a:rPr lang="en-US"/>
              <a:t> 9-DOF Absolute Orientation IMU Fusion Breakout - BNO055</a:t>
            </a:r>
            <a:endParaRPr lang="en-US">
              <a:solidFill>
                <a:schemeClr val="tx1"/>
              </a:solidFill>
            </a:endParaRPr>
          </a:p>
          <a:p>
            <a:pPr lvl="1">
              <a:buAutoNum type="arabicPeriod" startAt="5"/>
            </a:pPr>
            <a:r>
              <a:rPr lang="en-US" err="1"/>
              <a:t>SparkFun</a:t>
            </a:r>
            <a:r>
              <a:rPr lang="en-US"/>
              <a:t> </a:t>
            </a:r>
            <a:r>
              <a:rPr lang="en-US" err="1"/>
              <a:t>XBee</a:t>
            </a:r>
            <a:r>
              <a:rPr lang="en-US"/>
              <a:t>-Pro 900 XSC S3B Wire</a:t>
            </a:r>
            <a:endParaRPr lang="en-US">
              <a:solidFill>
                <a:schemeClr val="tx1"/>
              </a:solidFill>
            </a:endParaRPr>
          </a:p>
          <a:p>
            <a:pPr lvl="1">
              <a:buAutoNum type="arabicPeriod" startAt="6"/>
            </a:pPr>
            <a:r>
              <a:rPr lang="en-US" err="1"/>
              <a:t>SparkFun</a:t>
            </a:r>
            <a:r>
              <a:rPr lang="en-US"/>
              <a:t> Breakout Board for </a:t>
            </a:r>
            <a:r>
              <a:rPr lang="en-US" err="1"/>
              <a:t>XBee</a:t>
            </a:r>
            <a:r>
              <a:rPr lang="en-US"/>
              <a:t> Module</a:t>
            </a:r>
            <a:endParaRPr lang="en-US">
              <a:solidFill>
                <a:schemeClr val="tx1"/>
              </a:solidFill>
            </a:endParaRPr>
          </a:p>
          <a:p>
            <a:pPr lvl="1">
              <a:buAutoNum type="arabicPeriod" startAt="7"/>
            </a:pPr>
            <a:r>
              <a:rPr lang="en-US" err="1"/>
              <a:t>SparkFun</a:t>
            </a:r>
            <a:r>
              <a:rPr lang="en-US"/>
              <a:t> Full-Size Breadboard</a:t>
            </a:r>
            <a:endParaRPr lang="en-US">
              <a:solidFill>
                <a:schemeClr val="tx1"/>
              </a:solidFill>
            </a:endParaRPr>
          </a:p>
          <a:p>
            <a:pPr lvl="1">
              <a:buAutoNum type="arabicPeriod" startAt="8"/>
            </a:pPr>
            <a:r>
              <a:rPr lang="en-US" err="1"/>
              <a:t>Adafruit</a:t>
            </a:r>
            <a:r>
              <a:rPr lang="en-US"/>
              <a:t> Lithium Ion Cylindrical Battery - 3.7v 2200mAh</a:t>
            </a:r>
            <a:endParaRPr lang="en-US">
              <a:solidFill>
                <a:schemeClr val="tx1"/>
              </a:solidFill>
            </a:endParaRPr>
          </a:p>
          <a:p>
            <a:pPr lvl="1">
              <a:buAutoNum type="arabicPeriod" startAt="9"/>
            </a:pPr>
            <a:r>
              <a:rPr lang="en-US" err="1"/>
              <a:t>Adafruit</a:t>
            </a:r>
            <a:r>
              <a:rPr lang="en-US"/>
              <a:t> Mini Spy Camera with Trigger for Photo or Video</a:t>
            </a:r>
            <a:endParaRPr lang="en-US">
              <a:solidFill>
                <a:schemeClr val="tx1"/>
              </a:solidFill>
            </a:endParaRPr>
          </a:p>
          <a:p>
            <a:pPr lvl="1">
              <a:buAutoNum type="arabicPeriod" startAt="10"/>
            </a:pPr>
            <a:r>
              <a:rPr lang="en-US"/>
              <a:t>SD card for images</a:t>
            </a:r>
            <a:endParaRPr lang="en-US">
              <a:solidFill>
                <a:schemeClr val="tx1"/>
              </a:solidFill>
            </a:endParaRPr>
          </a:p>
          <a:p>
            <a:pPr marL="914400" lvl="1" indent="0"/>
            <a:endParaRPr lang="en-US">
              <a:solidFill>
                <a:schemeClr val="tx1"/>
              </a:solidFill>
            </a:endParaRPr>
          </a:p>
          <a:p>
            <a:endParaRPr lang="en-US"/>
          </a:p>
        </p:txBody>
      </p:sp>
    </p:spTree>
    <p:extLst>
      <p:ext uri="{BB962C8B-B14F-4D97-AF65-F5344CB8AC3E}">
        <p14:creationId xmlns:p14="http://schemas.microsoft.com/office/powerpoint/2010/main" val="629484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3"/>
        <p:cNvGrpSpPr/>
        <p:nvPr/>
      </p:nvGrpSpPr>
      <p:grpSpPr>
        <a:xfrm>
          <a:off x="0" y="0"/>
          <a:ext cx="0" cy="0"/>
          <a:chOff x="0" y="0"/>
          <a:chExt cx="0" cy="0"/>
        </a:xfrm>
      </p:grpSpPr>
      <p:sp>
        <p:nvSpPr>
          <p:cNvPr id="184" name="Shape 184"/>
          <p:cNvSpPr txBox="1"/>
          <p:nvPr/>
        </p:nvSpPr>
        <p:spPr>
          <a:xfrm>
            <a:off x="504825" y="1493436"/>
            <a:ext cx="9071100" cy="30543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a:solidFill>
                  <a:srgbClr val="000000"/>
                </a:solidFill>
                <a:latin typeface="Arial"/>
                <a:ea typeface="Arial"/>
                <a:cs typeface="Arial"/>
                <a:sym typeface="Arial"/>
              </a:rPr>
              <a:t>Mechanical Subsystem</a:t>
            </a: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Mechanical Layout</a:t>
            </a:r>
          </a:p>
        </p:txBody>
      </p:sp>
      <p:sp>
        <p:nvSpPr>
          <p:cNvPr id="191" name="Shape 19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Mechanical Layout of the </a:t>
            </a:r>
            <a:r>
              <a:rPr lang="en-US"/>
              <a:t>payload</a:t>
            </a:r>
          </a:p>
          <a:p>
            <a:pPr marL="428625" marR="0" lvl="0" indent="-327025" algn="l" rtl="0">
              <a:lnSpc>
                <a:spcPct val="94000"/>
              </a:lnSpc>
              <a:spcBef>
                <a:spcPts val="0"/>
              </a:spcBef>
              <a:spcAft>
                <a:spcPts val="0"/>
              </a:spcAft>
              <a:buClr>
                <a:srgbClr val="000000"/>
              </a:buClr>
              <a:buSzPct val="45000"/>
              <a:buFont typeface="Noto Sans Symbols"/>
              <a:buChar char="●"/>
            </a:pPr>
            <a:endParaRPr lang="en-US" dirty="0"/>
          </a:p>
          <a:p>
            <a:pPr marL="828675" lvl="1" indent="-327025">
              <a:spcAft>
                <a:spcPts val="0"/>
              </a:spcAft>
              <a:buClr>
                <a:srgbClr val="000000"/>
              </a:buClr>
              <a:buSzPct val="45000"/>
              <a:buFont typeface="Noto Sans Symbols"/>
              <a:buChar char="●"/>
            </a:pPr>
            <a:r>
              <a:rPr lang="en-US" dirty="0"/>
              <a:t>All parts will be located in the nose cone.</a:t>
            </a:r>
          </a:p>
          <a:p>
            <a:pPr marL="828675" lvl="1" indent="-327025">
              <a:spcAft>
                <a:spcPts val="0"/>
              </a:spcAft>
              <a:buClr>
                <a:srgbClr val="000000"/>
              </a:buClr>
              <a:buSzPct val="45000"/>
              <a:buFont typeface="Noto Sans Symbols"/>
              <a:buChar char="●"/>
            </a:pPr>
            <a:r>
              <a:rPr lang="en-US" dirty="0"/>
              <a:t>The</a:t>
            </a:r>
            <a:r>
              <a:rPr lang="en-US"/>
              <a:t> camera </a:t>
            </a:r>
            <a:r>
              <a:rPr lang="en-US" dirty="0"/>
              <a:t>module will </a:t>
            </a:r>
            <a:r>
              <a:rPr lang="en-US"/>
              <a:t>be located with </a:t>
            </a:r>
            <a:r>
              <a:rPr lang="en-US" dirty="0"/>
              <a:t>located </a:t>
            </a:r>
            <a:r>
              <a:rPr lang="en-US"/>
              <a:t>in</a:t>
            </a:r>
            <a:r>
              <a:rPr lang="en-US" dirty="0"/>
              <a:t> the nose cone </a:t>
            </a:r>
            <a:r>
              <a:rPr lang="en-US"/>
              <a:t>by cutting </a:t>
            </a:r>
            <a:r>
              <a:rPr lang="en-US" dirty="0"/>
              <a:t>a hole and covering the hole with a thin price of plexiglass to </a:t>
            </a:r>
            <a:r>
              <a:rPr lang="en-US"/>
              <a:t>prevent damage</a:t>
            </a:r>
            <a:endParaRPr lang="en-US" dirty="0"/>
          </a:p>
          <a:p>
            <a:pPr marL="828675" lvl="1" indent="-327025">
              <a:spcAft>
                <a:spcPts val="0"/>
              </a:spcAft>
              <a:buClr>
                <a:srgbClr val="000000"/>
              </a:buClr>
              <a:buSzPct val="45000"/>
              <a:buFont typeface="Noto Sans Symbols"/>
              <a:buChar char="●"/>
            </a:pPr>
            <a:endParaRPr lang="en-US" dirty="0"/>
          </a:p>
          <a:p>
            <a:pPr marL="828675" lvl="1" indent="-327025">
              <a:spcAft>
                <a:spcPts val="0"/>
              </a:spcAft>
              <a:buClr>
                <a:srgbClr val="000000"/>
              </a:buClr>
              <a:buSzPct val="45000"/>
              <a:buFont typeface="Noto Sans Symbols"/>
              <a:buChar char="●"/>
            </a:pPr>
            <a:endParaRPr lang="en-US" dirty="0"/>
          </a:p>
          <a:p>
            <a:pPr marL="460375" indent="-327025">
              <a:spcBef>
                <a:spcPts val="1400"/>
              </a:spcBef>
              <a:spcAft>
                <a:spcPts val="0"/>
              </a:spcAft>
              <a:buClr>
                <a:srgbClr val="000000"/>
              </a:buClr>
              <a:buSzPct val="75000"/>
              <a:buFont typeface="Noto Sans Symbols"/>
              <a:buChar char="−"/>
            </a:pPr>
            <a:endParaRPr lang="en-US" sz="2000" b="0" i="0" u="none" strike="noStrike" cap="none" dirty="0">
              <a:solidFill>
                <a:srgbClr val="000000"/>
              </a:solidFill>
              <a:latin typeface="Arial"/>
              <a:ea typeface="Arial"/>
              <a:cs typeface="Arial"/>
              <a:sym typeface="Aria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66FB-267C-1C41-9BA6-5CF3AE0102C1}"/>
              </a:ext>
            </a:extLst>
          </p:cNvPr>
          <p:cNvSpPr>
            <a:spLocks noGrp="1"/>
          </p:cNvSpPr>
          <p:nvPr>
            <p:ph type="title"/>
          </p:nvPr>
        </p:nvSpPr>
        <p:spPr/>
        <p:txBody>
          <a:bodyPr/>
          <a:lstStyle/>
          <a:p>
            <a:r>
              <a:rPr lang="en-US" dirty="0"/>
              <a:t>Mechanical Subsystem</a:t>
            </a:r>
          </a:p>
        </p:txBody>
      </p:sp>
      <p:sp>
        <p:nvSpPr>
          <p:cNvPr id="3" name="Text Placeholder 2">
            <a:extLst>
              <a:ext uri="{FF2B5EF4-FFF2-40B4-BE49-F238E27FC236}">
                <a16:creationId xmlns:a16="http://schemas.microsoft.com/office/drawing/2014/main" id="{4C392D78-F199-2842-9569-B66E1801FE49}"/>
              </a:ext>
            </a:extLst>
          </p:cNvPr>
          <p:cNvSpPr>
            <a:spLocks noGrp="1"/>
          </p:cNvSpPr>
          <p:nvPr>
            <p:ph type="body" idx="1"/>
          </p:nvPr>
        </p:nvSpPr>
        <p:spPr/>
        <p:txBody>
          <a:bodyPr/>
          <a:lstStyle/>
          <a:p>
            <a:r>
              <a:rPr lang="en-US" dirty="0"/>
              <a:t>Major Mechanical Parts:</a:t>
            </a:r>
            <a:endParaRPr lang="en-US"/>
          </a:p>
        </p:txBody>
      </p:sp>
      <p:pic>
        <p:nvPicPr>
          <p:cNvPr id="5" name="Picture 6" descr="excel.PNG">
            <a:extLst>
              <a:ext uri="{FF2B5EF4-FFF2-40B4-BE49-F238E27FC236}">
                <a16:creationId xmlns:a16="http://schemas.microsoft.com/office/drawing/2014/main" id="{B19B079B-5FCC-C843-99E7-449422084BFE}"/>
              </a:ext>
            </a:extLst>
          </p:cNvPr>
          <p:cNvPicPr>
            <a:picLocks noChangeAspect="1"/>
          </p:cNvPicPr>
          <p:nvPr/>
        </p:nvPicPr>
        <p:blipFill>
          <a:blip r:embed="rId2"/>
          <a:stretch>
            <a:fillRect/>
          </a:stretch>
        </p:blipFill>
        <p:spPr>
          <a:xfrm>
            <a:off x="0" y="2398890"/>
            <a:ext cx="10106177" cy="4653502"/>
          </a:xfrm>
          <a:prstGeom prst="rect">
            <a:avLst/>
          </a:prstGeom>
        </p:spPr>
      </p:pic>
    </p:spTree>
    <p:extLst>
      <p:ext uri="{BB962C8B-B14F-4D97-AF65-F5344CB8AC3E}">
        <p14:creationId xmlns:p14="http://schemas.microsoft.com/office/powerpoint/2010/main" val="4128353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6"/>
        <p:cNvGrpSpPr/>
        <p:nvPr/>
      </p:nvGrpSpPr>
      <p:grpSpPr>
        <a:xfrm>
          <a:off x="0" y="0"/>
          <a:ext cx="0" cy="0"/>
          <a:chOff x="0" y="0"/>
          <a:chExt cx="0" cy="0"/>
        </a:xfrm>
      </p:grpSpPr>
      <p:sp>
        <p:nvSpPr>
          <p:cNvPr id="197" name="Shape 197"/>
          <p:cNvSpPr txBox="1"/>
          <p:nvPr/>
        </p:nvSpPr>
        <p:spPr>
          <a:xfrm>
            <a:off x="504825" y="2097400"/>
            <a:ext cx="9071100" cy="32925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a:t>Payload</a:t>
            </a:r>
            <a:r>
              <a:rPr lang="en-US" sz="3200" b="0" i="0" u="none">
                <a:solidFill>
                  <a:srgbClr val="000000"/>
                </a:solidFill>
                <a:latin typeface="Arial"/>
                <a:ea typeface="Arial"/>
                <a:cs typeface="Arial"/>
                <a:sym typeface="Arial"/>
              </a:rPr>
              <a:t> Electronics</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Team Organization</a:t>
            </a:r>
          </a:p>
        </p:txBody>
      </p:sp>
      <p:graphicFrame>
        <p:nvGraphicFramePr>
          <p:cNvPr id="4" name="Table 2">
            <a:extLst>
              <a:ext uri="{FF2B5EF4-FFF2-40B4-BE49-F238E27FC236}">
                <a16:creationId xmlns:a16="http://schemas.microsoft.com/office/drawing/2014/main" id="{5C378E46-09C8-BE4E-9598-E5922C773D79}"/>
              </a:ext>
            </a:extLst>
          </p:cNvPr>
          <p:cNvGraphicFramePr>
            <a:graphicFrameLocks noGrp="1"/>
          </p:cNvGraphicFramePr>
          <p:nvPr>
            <p:extLst>
              <p:ext uri="{D42A27DB-BD31-4B8C-83A1-F6EECF244321}">
                <p14:modId xmlns:p14="http://schemas.microsoft.com/office/powerpoint/2010/main" val="3582594844"/>
              </p:ext>
            </p:extLst>
          </p:nvPr>
        </p:nvGraphicFramePr>
        <p:xfrm>
          <a:off x="1131849" y="1315895"/>
          <a:ext cx="8147286" cy="5509449"/>
        </p:xfrm>
        <a:graphic>
          <a:graphicData uri="http://schemas.openxmlformats.org/drawingml/2006/table">
            <a:tbl>
              <a:tblPr firstRow="1" bandRow="1">
                <a:tableStyleId>{5C22544A-7EE6-4342-B048-85BDC9FD1C3A}</a:tableStyleId>
              </a:tblPr>
              <a:tblGrid>
                <a:gridCol w="4073643">
                  <a:extLst>
                    <a:ext uri="{9D8B030D-6E8A-4147-A177-3AD203B41FA5}">
                      <a16:colId xmlns:a16="http://schemas.microsoft.com/office/drawing/2014/main" val="2852230846"/>
                    </a:ext>
                  </a:extLst>
                </a:gridCol>
                <a:gridCol w="4073643">
                  <a:extLst>
                    <a:ext uri="{9D8B030D-6E8A-4147-A177-3AD203B41FA5}">
                      <a16:colId xmlns:a16="http://schemas.microsoft.com/office/drawing/2014/main" val="902611439"/>
                    </a:ext>
                  </a:extLst>
                </a:gridCol>
              </a:tblGrid>
              <a:tr h="500859">
                <a:tc>
                  <a:txBody>
                    <a:bodyPr/>
                    <a:lstStyle/>
                    <a:p>
                      <a:r>
                        <a:rPr lang="en-US" dirty="0"/>
                        <a:t>Names</a:t>
                      </a:r>
                    </a:p>
                  </a:txBody>
                  <a:tcPr/>
                </a:tc>
                <a:tc>
                  <a:txBody>
                    <a:bodyPr/>
                    <a:lstStyle/>
                    <a:p>
                      <a:r>
                        <a:rPr lang="en-US" b="1"/>
                        <a:t>Roles</a:t>
                      </a:r>
                    </a:p>
                  </a:txBody>
                  <a:tcPr/>
                </a:tc>
                <a:extLst>
                  <a:ext uri="{0D108BD9-81ED-4DB2-BD59-A6C34878D82A}">
                    <a16:rowId xmlns:a16="http://schemas.microsoft.com/office/drawing/2014/main" val="2263983766"/>
                  </a:ext>
                </a:extLst>
              </a:tr>
              <a:tr h="500859">
                <a:tc>
                  <a:txBody>
                    <a:bodyPr/>
                    <a:lstStyle/>
                    <a:p>
                      <a:r>
                        <a:rPr lang="en-US"/>
                        <a:t>Adam</a:t>
                      </a:r>
                    </a:p>
                  </a:txBody>
                  <a:tcPr/>
                </a:tc>
                <a:tc>
                  <a:txBody>
                    <a:bodyPr/>
                    <a:lstStyle/>
                    <a:p>
                      <a:r>
                        <a:rPr lang="en-US" dirty="0"/>
                        <a:t>Software Developer </a:t>
                      </a:r>
                    </a:p>
                  </a:txBody>
                  <a:tcPr/>
                </a:tc>
                <a:extLst>
                  <a:ext uri="{0D108BD9-81ED-4DB2-BD59-A6C34878D82A}">
                    <a16:rowId xmlns:a16="http://schemas.microsoft.com/office/drawing/2014/main" val="1237878763"/>
                  </a:ext>
                </a:extLst>
              </a:tr>
              <a:tr h="500859">
                <a:tc>
                  <a:txBody>
                    <a:bodyPr/>
                    <a:lstStyle/>
                    <a:p>
                      <a:r>
                        <a:rPr lang="en-US"/>
                        <a:t>Zach</a:t>
                      </a:r>
                    </a:p>
                  </a:txBody>
                  <a:tcPr/>
                </a:tc>
                <a:tc>
                  <a:txBody>
                    <a:bodyPr/>
                    <a:lstStyle/>
                    <a:p>
                      <a:r>
                        <a:rPr lang="en-US"/>
                        <a:t>Rocket Designer </a:t>
                      </a:r>
                    </a:p>
                  </a:txBody>
                  <a:tcPr/>
                </a:tc>
                <a:extLst>
                  <a:ext uri="{0D108BD9-81ED-4DB2-BD59-A6C34878D82A}">
                    <a16:rowId xmlns:a16="http://schemas.microsoft.com/office/drawing/2014/main" val="2761332744"/>
                  </a:ext>
                </a:extLst>
              </a:tr>
              <a:tr h="500859">
                <a:tc>
                  <a:txBody>
                    <a:bodyPr/>
                    <a:lstStyle/>
                    <a:p>
                      <a:r>
                        <a:rPr lang="en-US"/>
                        <a:t>Sarah</a:t>
                      </a:r>
                    </a:p>
                  </a:txBody>
                  <a:tcPr/>
                </a:tc>
                <a:tc>
                  <a:txBody>
                    <a:bodyPr/>
                    <a:lstStyle/>
                    <a:p>
                      <a:r>
                        <a:rPr lang="en-US"/>
                        <a:t>Team Captain </a:t>
                      </a:r>
                    </a:p>
                  </a:txBody>
                  <a:tcPr/>
                </a:tc>
                <a:extLst>
                  <a:ext uri="{0D108BD9-81ED-4DB2-BD59-A6C34878D82A}">
                    <a16:rowId xmlns:a16="http://schemas.microsoft.com/office/drawing/2014/main" val="2296636223"/>
                  </a:ext>
                </a:extLst>
              </a:tr>
              <a:tr h="500859">
                <a:tc>
                  <a:txBody>
                    <a:bodyPr/>
                    <a:lstStyle/>
                    <a:p>
                      <a:r>
                        <a:rPr lang="en-US"/>
                        <a:t>Jacob</a:t>
                      </a:r>
                    </a:p>
                  </a:txBody>
                  <a:tcPr/>
                </a:tc>
                <a:tc>
                  <a:txBody>
                    <a:bodyPr/>
                    <a:lstStyle/>
                    <a:p>
                      <a:r>
                        <a:rPr lang="en-US"/>
                        <a:t>Mechanical subsystem </a:t>
                      </a:r>
                    </a:p>
                  </a:txBody>
                  <a:tcPr/>
                </a:tc>
                <a:extLst>
                  <a:ext uri="{0D108BD9-81ED-4DB2-BD59-A6C34878D82A}">
                    <a16:rowId xmlns:a16="http://schemas.microsoft.com/office/drawing/2014/main" val="1247635567"/>
                  </a:ext>
                </a:extLst>
              </a:tr>
              <a:tr h="500859">
                <a:tc>
                  <a:txBody>
                    <a:bodyPr/>
                    <a:lstStyle/>
                    <a:p>
                      <a:r>
                        <a:rPr lang="en-US"/>
                        <a:t>Tyson</a:t>
                      </a:r>
                    </a:p>
                  </a:txBody>
                  <a:tcPr/>
                </a:tc>
                <a:tc>
                  <a:txBody>
                    <a:bodyPr/>
                    <a:lstStyle/>
                    <a:p>
                      <a:r>
                        <a:rPr lang="en-US"/>
                        <a:t>Payload Electronics </a:t>
                      </a:r>
                    </a:p>
                  </a:txBody>
                  <a:tcPr/>
                </a:tc>
                <a:extLst>
                  <a:ext uri="{0D108BD9-81ED-4DB2-BD59-A6C34878D82A}">
                    <a16:rowId xmlns:a16="http://schemas.microsoft.com/office/drawing/2014/main" val="2728934240"/>
                  </a:ext>
                </a:extLst>
              </a:tr>
              <a:tr h="500859">
                <a:tc>
                  <a:txBody>
                    <a:bodyPr/>
                    <a:lstStyle/>
                    <a:p>
                      <a:r>
                        <a:rPr lang="en-US"/>
                        <a:t>Josh</a:t>
                      </a:r>
                    </a:p>
                  </a:txBody>
                  <a:tcPr/>
                </a:tc>
                <a:tc>
                  <a:txBody>
                    <a:bodyPr/>
                    <a:lstStyle/>
                    <a:p>
                      <a:r>
                        <a:rPr lang="en-US"/>
                        <a:t>System Overview</a:t>
                      </a:r>
                    </a:p>
                  </a:txBody>
                  <a:tcPr/>
                </a:tc>
                <a:extLst>
                  <a:ext uri="{0D108BD9-81ED-4DB2-BD59-A6C34878D82A}">
                    <a16:rowId xmlns:a16="http://schemas.microsoft.com/office/drawing/2014/main" val="1400373326"/>
                  </a:ext>
                </a:extLst>
              </a:tr>
              <a:tr h="500859">
                <a:tc>
                  <a:txBody>
                    <a:bodyPr/>
                    <a:lstStyle/>
                    <a:p>
                      <a:r>
                        <a:rPr lang="en-US"/>
                        <a:t>Emily</a:t>
                      </a:r>
                    </a:p>
                  </a:txBody>
                  <a:tcPr/>
                </a:tc>
                <a:tc>
                  <a:txBody>
                    <a:bodyPr/>
                    <a:lstStyle/>
                    <a:p>
                      <a:r>
                        <a:rPr lang="en-US"/>
                        <a:t>Testing</a:t>
                      </a:r>
                    </a:p>
                  </a:txBody>
                  <a:tcPr/>
                </a:tc>
                <a:extLst>
                  <a:ext uri="{0D108BD9-81ED-4DB2-BD59-A6C34878D82A}">
                    <a16:rowId xmlns:a16="http://schemas.microsoft.com/office/drawing/2014/main" val="2606708853"/>
                  </a:ext>
                </a:extLst>
              </a:tr>
              <a:tr h="500859">
                <a:tc>
                  <a:txBody>
                    <a:bodyPr/>
                    <a:lstStyle/>
                    <a:p>
                      <a:r>
                        <a:rPr lang="en-US"/>
                        <a:t>Gabriel</a:t>
                      </a:r>
                    </a:p>
                  </a:txBody>
                  <a:tcPr/>
                </a:tc>
                <a:tc>
                  <a:txBody>
                    <a:bodyPr/>
                    <a:lstStyle/>
                    <a:p>
                      <a:r>
                        <a:rPr lang="en-US"/>
                        <a:t>Ground Station</a:t>
                      </a:r>
                    </a:p>
                  </a:txBody>
                  <a:tcPr/>
                </a:tc>
                <a:extLst>
                  <a:ext uri="{0D108BD9-81ED-4DB2-BD59-A6C34878D82A}">
                    <a16:rowId xmlns:a16="http://schemas.microsoft.com/office/drawing/2014/main" val="35587296"/>
                  </a:ext>
                </a:extLst>
              </a:tr>
              <a:tr h="500859">
                <a:tc>
                  <a:txBody>
                    <a:bodyPr/>
                    <a:lstStyle/>
                    <a:p>
                      <a:r>
                        <a:rPr lang="en-US"/>
                        <a:t>Ryan</a:t>
                      </a:r>
                    </a:p>
                  </a:txBody>
                  <a:tcPr/>
                </a:tc>
                <a:tc>
                  <a:txBody>
                    <a:bodyPr/>
                    <a:lstStyle/>
                    <a:p>
                      <a:r>
                        <a:rPr lang="en-US"/>
                        <a:t>System Overview </a:t>
                      </a:r>
                    </a:p>
                  </a:txBody>
                  <a:tcPr/>
                </a:tc>
                <a:extLst>
                  <a:ext uri="{0D108BD9-81ED-4DB2-BD59-A6C34878D82A}">
                    <a16:rowId xmlns:a16="http://schemas.microsoft.com/office/drawing/2014/main" val="2363977429"/>
                  </a:ext>
                </a:extLst>
              </a:tr>
              <a:tr h="500859">
                <a:tc>
                  <a:txBody>
                    <a:bodyPr/>
                    <a:lstStyle/>
                    <a:p>
                      <a:r>
                        <a:rPr lang="en-US"/>
                        <a:t>Kyle</a:t>
                      </a:r>
                    </a:p>
                  </a:txBody>
                  <a:tcPr/>
                </a:tc>
                <a:tc>
                  <a:txBody>
                    <a:bodyPr/>
                    <a:lstStyle/>
                    <a:p>
                      <a:r>
                        <a:rPr lang="en-US"/>
                        <a:t>Introduction</a:t>
                      </a:r>
                    </a:p>
                  </a:txBody>
                  <a:tcPr/>
                </a:tc>
                <a:extLst>
                  <a:ext uri="{0D108BD9-81ED-4DB2-BD59-A6C34878D82A}">
                    <a16:rowId xmlns:a16="http://schemas.microsoft.com/office/drawing/2014/main" val="4016194604"/>
                  </a:ext>
                </a:extLst>
              </a:tr>
            </a:tbl>
          </a:graphicData>
        </a:graphic>
      </p:graphicFrame>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Electronics</a:t>
            </a:r>
          </a:p>
        </p:txBody>
      </p:sp>
      <p:sp>
        <p:nvSpPr>
          <p:cNvPr id="204" name="Shape 204"/>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Electronic block diagram showing all major components</a:t>
            </a:r>
          </a:p>
          <a:p>
            <a:pPr marL="860425" marR="0" lvl="1" indent="-327025" algn="l" rtl="0">
              <a:lnSpc>
                <a:spcPct val="94000"/>
              </a:lnSpc>
              <a:spcBef>
                <a:spcPts val="1400"/>
              </a:spcBef>
              <a:spcAft>
                <a:spcPts val="0"/>
              </a:spcAft>
              <a:buClr>
                <a:srgbClr val="000000"/>
              </a:buClr>
              <a:buSzPct val="75000"/>
              <a:buFont typeface="Noto Sans Symbols"/>
              <a:buChar char="−"/>
            </a:pPr>
            <a:r>
              <a:rPr lang="en-US"/>
              <a:t>ARM M0+ Coprocessor</a:t>
            </a:r>
            <a:endParaRPr lang="en-US" sz="2000" b="0" i="0" u="none" strike="noStrike" cap="none">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Memories</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Sensors</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Drivers for mechanisms and actuators</a:t>
            </a:r>
          </a:p>
        </p:txBody>
      </p:sp>
      <p:pic>
        <p:nvPicPr>
          <p:cNvPr id="2" name="Picture 4">
            <a:extLst>
              <a:ext uri="{FF2B5EF4-FFF2-40B4-BE49-F238E27FC236}">
                <a16:creationId xmlns:a16="http://schemas.microsoft.com/office/drawing/2014/main" id="{A767BFA9-8D04-6040-BE41-90193D52B9C6}"/>
              </a:ext>
            </a:extLst>
          </p:cNvPr>
          <p:cNvPicPr>
            <a:picLocks noChangeAspect="1"/>
          </p:cNvPicPr>
          <p:nvPr/>
        </p:nvPicPr>
        <p:blipFill>
          <a:blip r:embed="rId3"/>
          <a:stretch>
            <a:fillRect/>
          </a:stretch>
        </p:blipFill>
        <p:spPr>
          <a:xfrm>
            <a:off x="99146" y="1562100"/>
            <a:ext cx="9877182" cy="5501659"/>
          </a:xfrm>
          <a:prstGeom prst="rect">
            <a:avLst/>
          </a:prstGeom>
        </p:spPr>
      </p:pic>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Processor and Memory</a:t>
            </a:r>
          </a:p>
        </p:txBody>
      </p:sp>
      <p:sp>
        <p:nvSpPr>
          <p:cNvPr id="211" name="Shape 21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ARM Cortex M0</a:t>
            </a:r>
            <a:endParaRPr lang="en-US" sz="2400" b="0" i="0" u="none">
              <a:solidFill>
                <a:srgbClr val="000000"/>
              </a:solidFill>
              <a:latin typeface="Arial"/>
              <a:ea typeface="Arial"/>
              <a:cs typeface="Arial"/>
              <a:sym typeface="Arial"/>
            </a:endParaRP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40nm process; 56 Native instructions; 32bit; 256kb storage; 32kb RAM</a:t>
            </a:r>
            <a:endParaRPr lang="en-US" sz="2000" b="0" i="0" u="none" strike="noStrike" cap="none">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Up to </a:t>
            </a:r>
            <a:r>
              <a:rPr lang="el-GR" b="0" i="0" dirty="0">
                <a:solidFill>
                  <a:schemeClr val="bg1">
                    <a:lumMod val="10000"/>
                  </a:schemeClr>
                </a:solidFill>
                <a:effectLst/>
                <a:latin typeface="+mj-lt"/>
              </a:rPr>
              <a:t>66μ</a:t>
            </a:r>
            <a:r>
              <a:rPr lang="en-US" b="0" i="0" dirty="0">
                <a:solidFill>
                  <a:schemeClr val="bg1">
                    <a:lumMod val="10000"/>
                  </a:schemeClr>
                </a:solidFill>
                <a:effectLst/>
                <a:latin typeface="+mj-lt"/>
              </a:rPr>
              <a:t>W</a:t>
            </a:r>
            <a:r>
              <a:rPr lang="en-US" b="0" i="0">
                <a:solidFill>
                  <a:schemeClr val="bg1">
                    <a:lumMod val="10000"/>
                  </a:schemeClr>
                </a:solidFill>
                <a:effectLst/>
                <a:latin typeface="+mj-lt"/>
              </a:rPr>
              <a:t>/MHz @ 1.8v, 25C</a:t>
            </a:r>
            <a:endParaRPr lang="en-US" sz="2000" b="0" i="0" u="none" strike="noStrike" cap="none" dirty="0">
              <a:solidFill>
                <a:schemeClr val="bg1">
                  <a:lumMod val="10000"/>
                </a:schemeClr>
              </a:solidFill>
              <a:latin typeface="+mj-lt"/>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Up to 2.33MHz</a:t>
            </a:r>
            <a:endParaRPr lang="en-US" sz="2000" b="0" i="0" u="none" strike="noStrike" cap="none">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Interfaces:</a:t>
            </a:r>
          </a:p>
          <a:p>
            <a:pPr marL="1260475" lvl="2" indent="-327025">
              <a:spcBef>
                <a:spcPts val="1100"/>
              </a:spcBef>
              <a:spcAft>
                <a:spcPts val="0"/>
              </a:spcAft>
              <a:buClr>
                <a:srgbClr val="000000"/>
              </a:buClr>
              <a:buSzPct val="75000"/>
              <a:buFont typeface="Noto Sans Symbols"/>
              <a:buChar char="−"/>
            </a:pPr>
            <a:r>
              <a:rPr lang="en-US"/>
              <a:t>UART for GPS, </a:t>
            </a:r>
            <a:r>
              <a:rPr lang="en-US" err="1"/>
              <a:t>XBee</a:t>
            </a:r>
            <a:r>
              <a:rPr lang="en-US"/>
              <a:t> Radios, and Computer</a:t>
            </a:r>
          </a:p>
          <a:p>
            <a:pPr marL="1260475" lvl="2" indent="-327025">
              <a:spcBef>
                <a:spcPts val="1100"/>
              </a:spcBef>
              <a:spcAft>
                <a:spcPts val="0"/>
              </a:spcAft>
              <a:buClr>
                <a:srgbClr val="000000"/>
              </a:buClr>
              <a:buSzPct val="75000"/>
              <a:buFont typeface="Noto Sans Symbols"/>
              <a:buChar char="−"/>
            </a:pPr>
            <a:r>
              <a:rPr lang="en-US"/>
              <a:t>SPI for BNO055 and BME280</a:t>
            </a:r>
          </a:p>
          <a:p>
            <a:pPr marL="1260475" lvl="2" indent="-327025">
              <a:spcBef>
                <a:spcPts val="1100"/>
              </a:spcBef>
              <a:spcAft>
                <a:spcPts val="0"/>
              </a:spcAft>
              <a:buClr>
                <a:srgbClr val="000000"/>
              </a:buClr>
              <a:buSzPct val="75000"/>
              <a:buFont typeface="Noto Sans Symbols"/>
              <a:buChar char="−"/>
            </a:pPr>
            <a:r>
              <a:rPr lang="en-US" err="1"/>
              <a:t>OneWire</a:t>
            </a:r>
            <a:r>
              <a:rPr lang="en-US"/>
              <a:t> for Camera</a:t>
            </a:r>
          </a:p>
          <a:p>
            <a:pPr marL="1260475" lvl="2" indent="-327025">
              <a:spcBef>
                <a:spcPts val="1100"/>
              </a:spcBef>
              <a:spcAft>
                <a:spcPts val="0"/>
              </a:spcAft>
              <a:buClr>
                <a:srgbClr val="000000"/>
              </a:buClr>
              <a:buSzPct val="75000"/>
              <a:buFont typeface="Noto Sans Symbols"/>
              <a:buChar char="−"/>
            </a:pPr>
            <a:r>
              <a:rPr lang="en-US"/>
              <a:t>I2C for SD card</a:t>
            </a:r>
          </a:p>
          <a:p>
            <a:pPr marL="1260475" lvl="2" indent="-327025">
              <a:spcBef>
                <a:spcPts val="1100"/>
              </a:spcBef>
              <a:spcAft>
                <a:spcPts val="0"/>
              </a:spcAft>
              <a:buClr>
                <a:srgbClr val="000000"/>
              </a:buClr>
              <a:buSzPct val="75000"/>
              <a:buFont typeface="Noto Sans Symbols"/>
              <a:buChar char="−"/>
            </a:pPr>
            <a:endParaRPr lang="en-US" b="0" i="0" u="none" strike="noStrike" cap="none">
              <a:solidFill>
                <a:srgbClr val="000000"/>
              </a:solidFill>
              <a:latin typeface="Arial"/>
              <a:ea typeface="Arial"/>
              <a:cs typeface="Arial"/>
              <a:sym typeface="Arial"/>
            </a:endParaRPr>
          </a:p>
          <a:p>
            <a:pPr marL="342900" marR="0" lvl="0" indent="-342900" algn="l" rtl="0">
              <a:lnSpc>
                <a:spcPct val="94000"/>
              </a:lnSpc>
              <a:spcBef>
                <a:spcPts val="1100"/>
              </a:spcBef>
              <a:spcAft>
                <a:spcPts val="0"/>
              </a:spcAft>
              <a:buSzPct val="25000"/>
              <a:buNone/>
            </a:pPr>
            <a:endParaRPr sz="20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Sensors</a:t>
            </a:r>
          </a:p>
        </p:txBody>
      </p:sp>
      <p:sp>
        <p:nvSpPr>
          <p:cNvPr id="218" name="Shape 218"/>
          <p:cNvSpPr txBox="1">
            <a:spLocks noGrp="1"/>
          </p:cNvSpPr>
          <p:nvPr>
            <p:ph type="body" idx="1"/>
          </p:nvPr>
        </p:nvSpPr>
        <p:spPr>
          <a:xfrm>
            <a:off x="504825" y="1426275"/>
            <a:ext cx="9071100" cy="3847500"/>
          </a:xfrm>
          <a:prstGeom prst="rect">
            <a:avLst/>
          </a:prstGeom>
          <a:noFill/>
          <a:ln>
            <a:noFill/>
          </a:ln>
        </p:spPr>
        <p:txBody>
          <a:bodyPr wrap="square" lIns="0" tIns="18000" rIns="0" bIns="0" anchor="t" anchorCtr="0">
            <a:noAutofit/>
          </a:bodyPr>
          <a:lstStyle/>
          <a:p>
            <a:pPr marL="0" marR="0" lvl="0" algn="l" rtl="0">
              <a:lnSpc>
                <a:spcPct val="94000"/>
              </a:lnSpc>
              <a:spcBef>
                <a:spcPts val="0"/>
              </a:spcBef>
              <a:spcAft>
                <a:spcPts val="0"/>
              </a:spcAft>
              <a:buNone/>
            </a:pPr>
            <a:endParaRPr/>
          </a:p>
          <a:p>
            <a:pPr marL="428625" marR="0" lvl="0" indent="-327025" algn="l" rtl="0">
              <a:lnSpc>
                <a:spcPct val="94000"/>
              </a:lnSpc>
              <a:spcBef>
                <a:spcPts val="110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Camera</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640x480 resolution</a:t>
            </a:r>
          </a:p>
          <a:p>
            <a:pPr marL="860425" marR="0" lvl="1" indent="-327025" algn="l" rtl="0">
              <a:lnSpc>
                <a:spcPct val="94000"/>
              </a:lnSpc>
              <a:spcBef>
                <a:spcPts val="1100"/>
              </a:spcBef>
              <a:spcAft>
                <a:spcPts val="0"/>
              </a:spcAft>
              <a:buClr>
                <a:srgbClr val="000000"/>
              </a:buClr>
              <a:buSzPct val="75000"/>
              <a:buFont typeface="Noto Sans Symbols"/>
              <a:buChar char="−"/>
            </a:pPr>
            <a:r>
              <a:rPr lang="en-US"/>
              <a:t>110mA during operation, 80mA at idle</a:t>
            </a:r>
            <a:endParaRPr lang="en-US" sz="2000" b="0" i="0" u="none" strike="noStrike" cap="none">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a:t>Connected via </a:t>
            </a:r>
            <a:r>
              <a:rPr lang="en-US" err="1"/>
              <a:t>OneWire</a:t>
            </a:r>
            <a:endParaRPr lang="en-US"/>
          </a:p>
          <a:p>
            <a:pPr marL="460375" indent="-327025">
              <a:spcBef>
                <a:spcPts val="1100"/>
              </a:spcBef>
              <a:spcAft>
                <a:spcPts val="0"/>
              </a:spcAft>
              <a:buClr>
                <a:srgbClr val="000000"/>
              </a:buClr>
              <a:buSzPct val="75000"/>
              <a:buFont typeface="Noto Sans Symbols"/>
              <a:buChar char="−"/>
            </a:pPr>
            <a:r>
              <a:rPr lang="en-US" b="0" i="0" u="none" strike="noStrike" cap="none">
                <a:solidFill>
                  <a:srgbClr val="000000"/>
                </a:solidFill>
                <a:latin typeface="Arial"/>
                <a:ea typeface="Arial"/>
                <a:cs typeface="Arial"/>
                <a:sym typeface="Arial"/>
              </a:rPr>
              <a:t>BNO055</a:t>
            </a:r>
            <a:endParaRPr lang="en-US"/>
          </a:p>
          <a:p>
            <a:pPr marL="860425" lvl="1" indent="-327025">
              <a:spcBef>
                <a:spcPts val="1100"/>
              </a:spcBef>
              <a:spcAft>
                <a:spcPts val="0"/>
              </a:spcAft>
              <a:buClr>
                <a:srgbClr val="000000"/>
              </a:buClr>
              <a:buSzPct val="75000"/>
              <a:buFont typeface="Noto Sans Symbols"/>
              <a:buChar char="−"/>
            </a:pPr>
            <a:r>
              <a:rPr lang="en-US" b="0" i="0" u="none" strike="noStrike" cap="none">
                <a:solidFill>
                  <a:srgbClr val="000000"/>
                </a:solidFill>
                <a:latin typeface="Arial"/>
                <a:ea typeface="Arial"/>
                <a:cs typeface="Arial"/>
                <a:sym typeface="Arial"/>
              </a:rPr>
              <a:t>Measures absolute orientation on 3 axis, angular velocity, magnetic field strength, linear acceleration, gravity, and temperature</a:t>
            </a:r>
          </a:p>
          <a:p>
            <a:pPr marL="460375" indent="-327025">
              <a:spcBef>
                <a:spcPts val="1100"/>
              </a:spcBef>
              <a:spcAft>
                <a:spcPts val="0"/>
              </a:spcAft>
              <a:buClr>
                <a:srgbClr val="000000"/>
              </a:buClr>
              <a:buSzPct val="75000"/>
              <a:buFont typeface="Noto Sans Symbols"/>
              <a:buChar char="−"/>
            </a:pPr>
            <a:r>
              <a:rPr lang="en-US"/>
              <a:t>BME280</a:t>
            </a:r>
          </a:p>
          <a:p>
            <a:pPr marL="860425" lvl="1" indent="-327025">
              <a:spcBef>
                <a:spcPts val="1100"/>
              </a:spcBef>
              <a:spcAft>
                <a:spcPts val="0"/>
              </a:spcAft>
              <a:buClr>
                <a:srgbClr val="000000"/>
              </a:buClr>
              <a:buSzPct val="75000"/>
              <a:buFont typeface="Noto Sans Symbols"/>
              <a:buChar char="−"/>
            </a:pPr>
            <a:r>
              <a:rPr lang="en-US" b="0" i="0" u="none" strike="noStrike" cap="none">
                <a:solidFill>
                  <a:srgbClr val="000000"/>
                </a:solidFill>
                <a:latin typeface="Arial"/>
                <a:ea typeface="Arial"/>
                <a:cs typeface="Arial"/>
                <a:sym typeface="Arial"/>
              </a:rPr>
              <a:t>Measures temperature, humidity, and barometric pressure</a:t>
            </a: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Radio</a:t>
            </a:r>
          </a:p>
        </p:txBody>
      </p:sp>
      <p:sp>
        <p:nvSpPr>
          <p:cNvPr id="225" name="Shape 225"/>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err="1">
                <a:solidFill>
                  <a:srgbClr val="000000"/>
                </a:solidFill>
                <a:latin typeface="Arial"/>
                <a:ea typeface="Arial"/>
                <a:cs typeface="Arial"/>
                <a:sym typeface="Arial"/>
              </a:rPr>
              <a:t>XBee</a:t>
            </a:r>
            <a:r>
              <a:rPr lang="en-US" sz="2400" b="0" i="0" u="none">
                <a:solidFill>
                  <a:srgbClr val="000000"/>
                </a:solidFill>
                <a:latin typeface="Arial"/>
                <a:ea typeface="Arial"/>
                <a:cs typeface="Arial"/>
                <a:sym typeface="Arial"/>
              </a:rPr>
              <a:t> Radio</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err="1">
                <a:solidFill>
                  <a:srgbClr val="000000"/>
                </a:solidFill>
                <a:latin typeface="Arial"/>
                <a:ea typeface="Arial"/>
                <a:cs typeface="Arial"/>
                <a:sym typeface="Arial"/>
              </a:rPr>
              <a:t>XBee</a:t>
            </a:r>
            <a:r>
              <a:rPr lang="en-US" sz="2000" b="0" i="0" u="none" strike="noStrike" cap="none">
                <a:solidFill>
                  <a:srgbClr val="000000"/>
                </a:solidFill>
                <a:latin typeface="Arial"/>
                <a:ea typeface="Arial"/>
                <a:cs typeface="Arial"/>
                <a:sym typeface="Arial"/>
              </a:rPr>
              <a:t> ADF7023</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902-928 MHz Fre</a:t>
            </a:r>
            <a:r>
              <a:rPr lang="en-US"/>
              <a:t>quency band</a:t>
            </a:r>
            <a:endParaRPr lang="en-US" sz="2000" b="0" i="0" u="none" strike="noStrike" cap="none">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Connected via UART</a:t>
            </a: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Radio Antenna</a:t>
            </a:r>
          </a:p>
        </p:txBody>
      </p:sp>
      <p:sp>
        <p:nvSpPr>
          <p:cNvPr id="232" name="Shape 232"/>
          <p:cNvSpPr txBox="1">
            <a:spLocks noGrp="1"/>
          </p:cNvSpPr>
          <p:nvPr>
            <p:ph type="body" idx="1"/>
          </p:nvPr>
        </p:nvSpPr>
        <p:spPr>
          <a:xfrm>
            <a:off x="503237" y="1796083"/>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Wire Antenna</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Dipole antenna and High-gain antenna</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To be mounted in the electronics bay</a:t>
            </a:r>
          </a:p>
          <a:p>
            <a:pPr marL="342900" marR="0" lvl="0" indent="-342900" algn="l" rtl="0">
              <a:lnSpc>
                <a:spcPct val="94000"/>
              </a:lnSpc>
              <a:spcBef>
                <a:spcPts val="1100"/>
              </a:spcBef>
              <a:spcAft>
                <a:spcPts val="0"/>
              </a:spcAft>
              <a:buSzPct val="25000"/>
              <a:buNone/>
            </a:pPr>
            <a:endParaRPr sz="20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dirty="0"/>
              <a:t>Payload</a:t>
            </a:r>
            <a:r>
              <a:rPr lang="en-US" sz="3200" b="0" i="0" u="none" strike="noStrike" cap="none">
                <a:solidFill>
                  <a:srgbClr val="000000"/>
                </a:solidFill>
                <a:latin typeface="Arial"/>
                <a:ea typeface="Arial"/>
                <a:cs typeface="Arial"/>
                <a:sym typeface="Arial"/>
              </a:rPr>
              <a:t> Power</a:t>
            </a:r>
          </a:p>
        </p:txBody>
      </p:sp>
      <p:sp>
        <p:nvSpPr>
          <p:cNvPr id="239" name="Shape 239"/>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a:t>3.3v Li-ION </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Custom battery</a:t>
            </a:r>
          </a:p>
          <a:p>
            <a:pPr marL="342900" marR="0" lvl="0" indent="-342900" algn="l" rtl="0">
              <a:lnSpc>
                <a:spcPct val="94000"/>
              </a:lnSpc>
              <a:spcBef>
                <a:spcPts val="800"/>
              </a:spcBef>
              <a:spcAft>
                <a:spcPts val="0"/>
              </a:spcAft>
              <a:buSzPct val="25000"/>
              <a:buNone/>
            </a:pPr>
            <a:endParaRPr sz="16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dirty="0"/>
              <a:t>Payload</a:t>
            </a:r>
            <a:r>
              <a:rPr lang="en-US" sz="3200" b="0" i="0" u="none" strike="noStrike" cap="none">
                <a:solidFill>
                  <a:srgbClr val="000000"/>
                </a:solidFill>
                <a:latin typeface="Arial"/>
                <a:ea typeface="Arial"/>
                <a:cs typeface="Arial"/>
                <a:sym typeface="Arial"/>
              </a:rPr>
              <a:t> Power Distribution</a:t>
            </a:r>
          </a:p>
        </p:txBody>
      </p:sp>
      <p:sp>
        <p:nvSpPr>
          <p:cNvPr id="246" name="Shape 246"/>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Electrical Power System Design</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err="1">
                <a:solidFill>
                  <a:srgbClr val="000000"/>
                </a:solidFill>
                <a:latin typeface="Arial"/>
                <a:ea typeface="Arial"/>
                <a:cs typeface="Arial"/>
                <a:sym typeface="Arial"/>
              </a:rPr>
              <a:t>Adafruit</a:t>
            </a:r>
            <a:r>
              <a:rPr lang="en-US" sz="2000" b="0" i="0" u="none" strike="noStrike" cap="none">
                <a:solidFill>
                  <a:srgbClr val="000000"/>
                </a:solidFill>
                <a:latin typeface="Arial"/>
                <a:ea typeface="Arial"/>
                <a:cs typeface="Arial"/>
                <a:sym typeface="Arial"/>
              </a:rPr>
              <a:t> Feather M0</a:t>
            </a:r>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Additional Sensors</a:t>
            </a:r>
          </a:p>
        </p:txBody>
      </p:sp>
      <p:sp>
        <p:nvSpPr>
          <p:cNvPr id="253" name="Shape 253"/>
          <p:cNvSpPr txBox="1">
            <a:spLocks noGrp="1"/>
          </p:cNvSpPr>
          <p:nvPr>
            <p:ph type="body" idx="1"/>
          </p:nvPr>
        </p:nvSpPr>
        <p:spPr>
          <a:xfrm>
            <a:off x="503237" y="1768475"/>
            <a:ext cx="379412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a:solidFill>
                  <a:srgbClr val="000000"/>
                </a:solidFill>
                <a:latin typeface="Arial"/>
                <a:ea typeface="Arial"/>
                <a:cs typeface="Arial"/>
                <a:sym typeface="Arial"/>
              </a:rPr>
              <a:t>GPS</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MTK3339 Chipset</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Mounting method</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20mA current draw</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a:solidFill>
                  <a:srgbClr val="000000"/>
                </a:solidFill>
                <a:latin typeface="Arial"/>
                <a:ea typeface="Arial"/>
                <a:cs typeface="Arial"/>
                <a:sym typeface="Arial"/>
              </a:rPr>
              <a:t>Connected with UART</a:t>
            </a:r>
          </a:p>
          <a:p>
            <a:pPr marL="428625" marR="0" lvl="0" indent="-327025" algn="l" rtl="0">
              <a:lnSpc>
                <a:spcPct val="94000"/>
              </a:lnSpc>
              <a:spcBef>
                <a:spcPts val="1100"/>
              </a:spcBef>
              <a:spcAft>
                <a:spcPts val="0"/>
              </a:spcAft>
              <a:buClr>
                <a:srgbClr val="000000"/>
              </a:buClr>
              <a:buSzPct val="45000"/>
              <a:buFont typeface="Noto Sans Symbols"/>
              <a:buChar char="●"/>
            </a:pPr>
            <a:endParaRPr lang="en-US" sz="20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9"/>
        <p:cNvGrpSpPr/>
        <p:nvPr/>
      </p:nvGrpSpPr>
      <p:grpSpPr>
        <a:xfrm>
          <a:off x="0" y="0"/>
          <a:ext cx="0" cy="0"/>
          <a:chOff x="0" y="0"/>
          <a:chExt cx="0" cy="0"/>
        </a:xfrm>
      </p:grpSpPr>
      <p:sp>
        <p:nvSpPr>
          <p:cNvPr id="260" name="Shape 260"/>
          <p:cNvSpPr txBox="1"/>
          <p:nvPr/>
        </p:nvSpPr>
        <p:spPr>
          <a:xfrm>
            <a:off x="635850" y="1731900"/>
            <a:ext cx="9071100" cy="28575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a:solidFill>
                  <a:srgbClr val="000000"/>
                </a:solidFill>
                <a:latin typeface="Arial"/>
                <a:ea typeface="Arial"/>
                <a:cs typeface="Arial"/>
                <a:sym typeface="Arial"/>
              </a:rPr>
              <a:t>Software</a:t>
            </a: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dirty="0"/>
              <a:t>Payload</a:t>
            </a:r>
            <a:r>
              <a:rPr lang="en-US" sz="3200" b="0" i="0" u="none" strike="noStrike" cap="none" dirty="0">
                <a:solidFill>
                  <a:srgbClr val="000000"/>
                </a:solidFill>
                <a:latin typeface="Arial"/>
                <a:ea typeface="Arial"/>
                <a:cs typeface="Arial"/>
                <a:sym typeface="Arial"/>
              </a:rPr>
              <a:t> Software Design</a:t>
            </a:r>
          </a:p>
        </p:txBody>
      </p:sp>
      <p:sp>
        <p:nvSpPr>
          <p:cNvPr id="267" name="Shape 267"/>
          <p:cNvSpPr txBox="1">
            <a:spLocks noGrp="1"/>
          </p:cNvSpPr>
          <p:nvPr>
            <p:ph type="body" idx="1"/>
          </p:nvPr>
        </p:nvSpPr>
        <p:spPr>
          <a:xfrm>
            <a:off x="398056" y="1369664"/>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dirty="0"/>
              <a:t>Software </a:t>
            </a:r>
            <a:r>
              <a:rPr lang="en-US" sz="2400" b="0" i="0" u="none" dirty="0">
                <a:solidFill>
                  <a:srgbClr val="000000"/>
                </a:solidFill>
                <a:latin typeface="Arial"/>
                <a:ea typeface="Arial"/>
                <a:cs typeface="Arial"/>
                <a:sym typeface="Arial"/>
              </a:rPr>
              <a:t>Flow Chart</a:t>
            </a:r>
          </a:p>
          <a:p>
            <a:pPr marL="428625" marR="0" lvl="0" indent="-327025" algn="l" rtl="0">
              <a:lnSpc>
                <a:spcPct val="94000"/>
              </a:lnSpc>
              <a:spcBef>
                <a:spcPts val="0"/>
              </a:spcBef>
              <a:spcAft>
                <a:spcPts val="0"/>
              </a:spcAft>
              <a:buClr>
                <a:srgbClr val="000000"/>
              </a:buClr>
              <a:buSzPct val="45000"/>
              <a:buFont typeface="Noto Sans Symbols"/>
              <a:buChar char="●"/>
            </a:pPr>
            <a:endParaRPr lang="en-US" sz="2000" b="0" i="0" u="none" strike="noStrike" cap="none" dirty="0">
              <a:solidFill>
                <a:srgbClr val="000000"/>
              </a:solidFill>
              <a:latin typeface="Arial"/>
              <a:ea typeface="Arial"/>
              <a:cs typeface="Arial"/>
              <a:sym typeface="Arial"/>
            </a:endParaRPr>
          </a:p>
        </p:txBody>
      </p:sp>
      <p:graphicFrame>
        <p:nvGraphicFramePr>
          <p:cNvPr id="4" name="Diagram 3">
            <a:extLst>
              <a:ext uri="{FF2B5EF4-FFF2-40B4-BE49-F238E27FC236}">
                <a16:creationId xmlns:a16="http://schemas.microsoft.com/office/drawing/2014/main" id="{B64C95D9-020A-4155-AAF3-8191C2AE01A6}"/>
              </a:ext>
            </a:extLst>
          </p:cNvPr>
          <p:cNvGraphicFramePr/>
          <p:nvPr>
            <p:extLst>
              <p:ext uri="{D42A27DB-BD31-4B8C-83A1-F6EECF244321}">
                <p14:modId xmlns:p14="http://schemas.microsoft.com/office/powerpoint/2010/main" val="2534887851"/>
              </p:ext>
            </p:extLst>
          </p:nvPr>
        </p:nvGraphicFramePr>
        <p:xfrm>
          <a:off x="1678515" y="1886835"/>
          <a:ext cx="6720417" cy="4480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Acronyms</a:t>
            </a:r>
          </a:p>
        </p:txBody>
      </p:sp>
      <p:sp>
        <p:nvSpPr>
          <p:cNvPr id="3" name="Text Placeholder 2">
            <a:extLst>
              <a:ext uri="{FF2B5EF4-FFF2-40B4-BE49-F238E27FC236}">
                <a16:creationId xmlns:a16="http://schemas.microsoft.com/office/drawing/2014/main" id="{7A44A289-1845-4742-8BC2-F86EB97E6138}"/>
              </a:ext>
            </a:extLst>
          </p:cNvPr>
          <p:cNvSpPr>
            <a:spLocks noGrp="1"/>
          </p:cNvSpPr>
          <p:nvPr>
            <p:ph type="body" idx="1"/>
          </p:nvPr>
        </p:nvSpPr>
        <p:spPr>
          <a:xfrm>
            <a:off x="508000" y="960437"/>
            <a:ext cx="9066211" cy="6297613"/>
          </a:xfrm>
        </p:spPr>
        <p:txBody>
          <a:bodyPr/>
          <a:lstStyle/>
          <a:p>
            <a:pPr marL="460375" indent="-327025">
              <a:spcBef>
                <a:spcPts val="1400"/>
              </a:spcBef>
              <a:spcAft>
                <a:spcPts val="0"/>
              </a:spcAft>
              <a:buClr>
                <a:srgbClr val="000000"/>
              </a:buClr>
              <a:buSzPct val="75000"/>
              <a:buFont typeface="Noto Sans Symbols"/>
              <a:buChar char="−"/>
            </a:pPr>
            <a:endParaRPr lang="en-US" sz="2000" dirty="0"/>
          </a:p>
          <a:p>
            <a:pPr marL="460375" indent="-327025">
              <a:spcBef>
                <a:spcPts val="1400"/>
              </a:spcBef>
              <a:spcAft>
                <a:spcPts val="0"/>
              </a:spcAft>
              <a:buClr>
                <a:srgbClr val="000000"/>
              </a:buClr>
              <a:buSzPct val="75000"/>
              <a:buFont typeface="Noto Sans Symbols"/>
              <a:buChar char="−"/>
            </a:pPr>
            <a:r>
              <a:rPr lang="en-US" sz="2000" dirty="0"/>
              <a:t>PDR: Preliminary Design Review</a:t>
            </a:r>
          </a:p>
          <a:p>
            <a:pPr marL="460375" indent="-327025">
              <a:spcBef>
                <a:spcPts val="1400"/>
              </a:spcBef>
              <a:spcAft>
                <a:spcPts val="0"/>
              </a:spcAft>
              <a:buClr>
                <a:srgbClr val="000000"/>
              </a:buClr>
              <a:buSzPct val="75000"/>
              <a:buFont typeface="Noto Sans Symbols"/>
              <a:buChar char="−"/>
            </a:pPr>
            <a:r>
              <a:rPr lang="en-US" sz="2000" dirty="0"/>
              <a:t>CDR: Critical Design Review </a:t>
            </a:r>
          </a:p>
          <a:p>
            <a:pPr marL="460375" indent="-327025">
              <a:spcBef>
                <a:spcPts val="1400"/>
              </a:spcBef>
              <a:spcAft>
                <a:spcPts val="0"/>
              </a:spcAft>
              <a:buClr>
                <a:srgbClr val="000000"/>
              </a:buClr>
              <a:buSzPct val="75000"/>
              <a:buFont typeface="Noto Sans Symbols"/>
              <a:buChar char="−"/>
            </a:pPr>
            <a:r>
              <a:rPr lang="en-US" sz="2000" dirty="0"/>
              <a:t>CONOPS: Concept of Operations </a:t>
            </a:r>
          </a:p>
          <a:p>
            <a:pPr marL="460375" indent="-327025">
              <a:spcBef>
                <a:spcPts val="1400"/>
              </a:spcBef>
              <a:spcAft>
                <a:spcPts val="0"/>
              </a:spcAft>
              <a:buClr>
                <a:srgbClr val="000000"/>
              </a:buClr>
              <a:buSzPct val="75000"/>
              <a:buFont typeface="Noto Sans Symbols"/>
              <a:buChar char="−"/>
            </a:pPr>
            <a:r>
              <a:rPr lang="en-US" sz="2000" dirty="0"/>
              <a:t>CP: Center of Pressure</a:t>
            </a:r>
          </a:p>
          <a:p>
            <a:pPr marL="460375" indent="-327025">
              <a:spcBef>
                <a:spcPts val="1400"/>
              </a:spcBef>
              <a:spcAft>
                <a:spcPts val="0"/>
              </a:spcAft>
              <a:buClr>
                <a:srgbClr val="000000"/>
              </a:buClr>
              <a:buSzPct val="75000"/>
              <a:buFont typeface="Noto Sans Symbols"/>
              <a:buChar char="−"/>
            </a:pPr>
            <a:r>
              <a:rPr lang="en-US" sz="2000" dirty="0"/>
              <a:t>CG: Center of Gravity</a:t>
            </a:r>
          </a:p>
          <a:p>
            <a:pPr marL="460375" indent="-327025">
              <a:spcBef>
                <a:spcPts val="1400"/>
              </a:spcBef>
              <a:spcAft>
                <a:spcPts val="0"/>
              </a:spcAft>
              <a:buClr>
                <a:srgbClr val="000000"/>
              </a:buClr>
              <a:buSzPct val="75000"/>
              <a:buFont typeface="Noto Sans Symbols"/>
              <a:buChar char="−"/>
            </a:pPr>
            <a:r>
              <a:rPr lang="en-US" sz="2000" dirty="0"/>
              <a:t>MDRA- Maryland-Delaware Rocketry Association</a:t>
            </a:r>
          </a:p>
          <a:p>
            <a:pPr marL="460375" indent="-327025">
              <a:spcBef>
                <a:spcPts val="1400"/>
              </a:spcBef>
              <a:spcAft>
                <a:spcPts val="0"/>
              </a:spcAft>
              <a:buClr>
                <a:srgbClr val="000000"/>
              </a:buClr>
              <a:buSzPct val="75000"/>
              <a:buFont typeface="Noto Sans Symbols"/>
              <a:buChar char="−"/>
            </a:pPr>
            <a:r>
              <a:rPr lang="en-US" sz="2000" dirty="0"/>
              <a:t>TWR – Thrust to Weight Ratio</a:t>
            </a:r>
          </a:p>
          <a:p>
            <a:pPr marL="460375" indent="-327025">
              <a:spcBef>
                <a:spcPts val="1400"/>
              </a:spcBef>
              <a:spcAft>
                <a:spcPts val="0"/>
              </a:spcAft>
              <a:buClr>
                <a:srgbClr val="000000"/>
              </a:buClr>
              <a:buSzPct val="75000"/>
              <a:buFont typeface="Noto Sans Symbols"/>
              <a:buChar char="−"/>
            </a:pPr>
            <a:r>
              <a:rPr lang="en-US" sz="2000" dirty="0"/>
              <a:t>OD- outside diameter</a:t>
            </a:r>
          </a:p>
          <a:p>
            <a:pPr marL="460375" indent="-327025">
              <a:spcBef>
                <a:spcPts val="1400"/>
              </a:spcBef>
              <a:spcAft>
                <a:spcPts val="0"/>
              </a:spcAft>
              <a:buClr>
                <a:srgbClr val="000000"/>
              </a:buClr>
              <a:buSzPct val="75000"/>
              <a:buFont typeface="Noto Sans Symbols"/>
              <a:buChar char="−"/>
            </a:pPr>
            <a:r>
              <a:rPr lang="en-US" sz="2000" dirty="0"/>
              <a:t>IN- Inside diameter</a:t>
            </a:r>
          </a:p>
          <a:p>
            <a:pPr marL="460375" indent="-327025">
              <a:spcBef>
                <a:spcPts val="1400"/>
              </a:spcBef>
              <a:spcAft>
                <a:spcPts val="0"/>
              </a:spcAft>
              <a:buClr>
                <a:srgbClr val="000000"/>
              </a:buClr>
              <a:buSzPct val="75000"/>
              <a:buFont typeface="Noto Sans Symbols"/>
              <a:buChar char="−"/>
            </a:pPr>
            <a:r>
              <a:rPr lang="en-US" sz="2000" dirty="0"/>
              <a:t>SH- Spillhole diameter</a:t>
            </a: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Telemetry</a:t>
            </a:r>
          </a:p>
        </p:txBody>
      </p:sp>
      <p:sp>
        <p:nvSpPr>
          <p:cNvPr id="274" name="Shape 274"/>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This is a test of using the rocket’s telemetry transmitting software</a:t>
            </a:r>
          </a:p>
          <a:p>
            <a:pPr marL="428625" marR="0" lvl="0" indent="-327025" algn="l" rtl="0">
              <a:lnSpc>
                <a:spcPct val="94000"/>
              </a:lnSpc>
              <a:spcBef>
                <a:spcPts val="0"/>
              </a:spcBef>
              <a:spcAft>
                <a:spcPts val="0"/>
              </a:spcAft>
              <a:buClr>
                <a:srgbClr val="000000"/>
              </a:buClr>
              <a:buSzPct val="45000"/>
              <a:buFont typeface="Noto Sans Symbols"/>
              <a:buChar char="●"/>
            </a:pPr>
            <a:endParaRPr lang="en-US" dirty="0"/>
          </a:p>
        </p:txBody>
      </p:sp>
      <p:pic>
        <p:nvPicPr>
          <p:cNvPr id="1026" name="Picture 2" descr="https://springgroverocketry.weebly.com/uploads/7/0/3/2/7032758/rocketbasesoftware.png">
            <a:extLst>
              <a:ext uri="{FF2B5EF4-FFF2-40B4-BE49-F238E27FC236}">
                <a16:creationId xmlns:a16="http://schemas.microsoft.com/office/drawing/2014/main" id="{1187AD0A-3447-4336-AC42-0FDD992962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400" y="2789695"/>
            <a:ext cx="7853823" cy="41428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dirty="0">
                <a:solidFill>
                  <a:srgbClr val="000000"/>
                </a:solidFill>
                <a:latin typeface="Arial"/>
                <a:ea typeface="Arial"/>
                <a:cs typeface="Arial"/>
                <a:sym typeface="Arial"/>
              </a:rPr>
              <a:t>Software Development Plan</a:t>
            </a:r>
          </a:p>
        </p:txBody>
      </p:sp>
      <p:sp>
        <p:nvSpPr>
          <p:cNvPr id="281" name="Shape 28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Describe plan for software development</a:t>
            </a:r>
          </a:p>
          <a:p>
            <a:pPr marL="428625" marR="0" lvl="0" indent="-327025" algn="l" rtl="0">
              <a:lnSpc>
                <a:spcPct val="94000"/>
              </a:lnSpc>
              <a:spcBef>
                <a:spcPts val="140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Include</a:t>
            </a:r>
          </a:p>
          <a:p>
            <a:pPr marL="860425" lvl="1" indent="-358775" rtl="0">
              <a:spcBef>
                <a:spcPts val="1400"/>
              </a:spcBef>
              <a:spcAft>
                <a:spcPts val="0"/>
              </a:spcAft>
              <a:buClr>
                <a:schemeClr val="dk1"/>
              </a:buClr>
              <a:buSzPct val="100000"/>
              <a:buFont typeface="Noto Sans Symbols"/>
              <a:buChar char="−"/>
            </a:pPr>
            <a:r>
              <a:rPr lang="en-US" dirty="0">
                <a:solidFill>
                  <a:schemeClr val="dk1"/>
                </a:solidFill>
              </a:rPr>
              <a:t>No commercial software is used, but the software is being posted as an open source</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The software has been being developed over the last few months, and is still being tweaked, but has been tested and been approved.</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The data was successfully transmitted to the ground station, and was able to plot telemetry on a telemetry vs. time graph.</a:t>
            </a:r>
          </a:p>
        </p:txBody>
      </p:sp>
    </p:spTree>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Payload Integration</a:t>
            </a:r>
          </a:p>
        </p:txBody>
      </p:sp>
      <p:sp>
        <p:nvSpPr>
          <p:cNvPr id="288" name="Shape 288"/>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The payload will be located inside an enclosed tube in the nose cone. There will be a small hole for the camera, which will get larger on the outside in order for the camera to have a wider range of view. It will be mounted in a 3D printed board/case.</a:t>
            </a:r>
          </a:p>
          <a:p>
            <a:pPr marL="428625" marR="0" lvl="0" indent="-327025" algn="l" rtl="0">
              <a:lnSpc>
                <a:spcPct val="94000"/>
              </a:lnSpc>
              <a:spcBef>
                <a:spcPts val="0"/>
              </a:spcBef>
              <a:spcAft>
                <a:spcPts val="0"/>
              </a:spcAft>
              <a:buClr>
                <a:srgbClr val="000000"/>
              </a:buClr>
              <a:buSzPct val="45000"/>
              <a:buFont typeface="Noto Sans Symbols"/>
              <a:buChar char="●"/>
            </a:pPr>
            <a:endParaRPr lang="en-US" sz="2400" b="0" i="0" u="none" dirty="0">
              <a:solidFill>
                <a:srgbClr val="000000"/>
              </a:solidFill>
              <a:latin typeface="Arial"/>
              <a:ea typeface="Arial"/>
              <a:cs typeface="Arial"/>
              <a:sym typeface="Arial"/>
            </a:endParaRPr>
          </a:p>
          <a:p>
            <a:pPr marL="428625" marR="0" lvl="0" indent="-327025" algn="l" rtl="0">
              <a:lnSpc>
                <a:spcPct val="94000"/>
              </a:lnSpc>
              <a:spcBef>
                <a:spcPts val="0"/>
              </a:spcBef>
              <a:spcAft>
                <a:spcPts val="0"/>
              </a:spcAft>
              <a:buClr>
                <a:srgbClr val="000000"/>
              </a:buClr>
              <a:buSzPct val="45000"/>
              <a:buFont typeface="Noto Sans Symbols"/>
              <a:buChar char="●"/>
            </a:pPr>
            <a:r>
              <a:rPr lang="en-US" dirty="0"/>
              <a:t>There is a bulkhead on both sides of this inner tube, and all-threads connecting them, along with washers and locknuts. </a:t>
            </a:r>
            <a:endParaRPr lang="en-US" sz="2400" b="0" i="0" u="none" dirty="0">
              <a:solidFill>
                <a:srgbClr val="000000"/>
              </a:solidFill>
              <a:latin typeface="Arial"/>
              <a:ea typeface="Arial"/>
              <a:cs typeface="Arial"/>
              <a:sym typeface="Arial"/>
            </a:endParaRPr>
          </a:p>
        </p:txBody>
      </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054F-6B85-4C04-9613-2B4A40E11F9A}"/>
              </a:ext>
            </a:extLst>
          </p:cNvPr>
          <p:cNvSpPr>
            <a:spLocks noGrp="1"/>
          </p:cNvSpPr>
          <p:nvPr>
            <p:ph type="title"/>
          </p:nvPr>
        </p:nvSpPr>
        <p:spPr/>
        <p:txBody>
          <a:bodyPr/>
          <a:lstStyle/>
          <a:p>
            <a:r>
              <a:rPr lang="en-US" dirty="0"/>
              <a:t>Payload Integration (cont.)</a:t>
            </a:r>
          </a:p>
        </p:txBody>
      </p:sp>
      <p:sp>
        <p:nvSpPr>
          <p:cNvPr id="4" name="Cylinder 3">
            <a:extLst>
              <a:ext uri="{FF2B5EF4-FFF2-40B4-BE49-F238E27FC236}">
                <a16:creationId xmlns:a16="http://schemas.microsoft.com/office/drawing/2014/main" id="{B88A33D9-71B2-4B44-B986-E37424971CBA}"/>
              </a:ext>
            </a:extLst>
          </p:cNvPr>
          <p:cNvSpPr/>
          <p:nvPr/>
        </p:nvSpPr>
        <p:spPr>
          <a:xfrm>
            <a:off x="4541003" y="3549112"/>
            <a:ext cx="1243227" cy="3212050"/>
          </a:xfrm>
          <a:prstGeom prst="can">
            <a:avLst>
              <a:gd name="adj" fmla="val 212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C8F22ED-92FF-4146-8D36-19474FD3B83F}"/>
              </a:ext>
            </a:extLst>
          </p:cNvPr>
          <p:cNvSpPr/>
          <p:nvPr/>
        </p:nvSpPr>
        <p:spPr>
          <a:xfrm>
            <a:off x="4658977" y="4130321"/>
            <a:ext cx="984222" cy="16608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Payload </a:t>
            </a:r>
          </a:p>
        </p:txBody>
      </p:sp>
      <p:sp>
        <p:nvSpPr>
          <p:cNvPr id="6" name="Oval 5">
            <a:extLst>
              <a:ext uri="{FF2B5EF4-FFF2-40B4-BE49-F238E27FC236}">
                <a16:creationId xmlns:a16="http://schemas.microsoft.com/office/drawing/2014/main" id="{547691C1-3E49-4605-A596-3BA70FB26640}"/>
              </a:ext>
            </a:extLst>
          </p:cNvPr>
          <p:cNvSpPr/>
          <p:nvPr/>
        </p:nvSpPr>
        <p:spPr>
          <a:xfrm>
            <a:off x="4563736" y="4431222"/>
            <a:ext cx="80289" cy="33065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Isosceles Triangle 6">
            <a:extLst>
              <a:ext uri="{FF2B5EF4-FFF2-40B4-BE49-F238E27FC236}">
                <a16:creationId xmlns:a16="http://schemas.microsoft.com/office/drawing/2014/main" id="{12DF942C-A83A-4810-8AEE-621300393CCB}"/>
              </a:ext>
            </a:extLst>
          </p:cNvPr>
          <p:cNvSpPr/>
          <p:nvPr/>
        </p:nvSpPr>
        <p:spPr>
          <a:xfrm>
            <a:off x="4563736" y="1300108"/>
            <a:ext cx="1220494" cy="24797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4710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3"/>
        <p:cNvGrpSpPr/>
        <p:nvPr/>
      </p:nvGrpSpPr>
      <p:grpSpPr>
        <a:xfrm>
          <a:off x="0" y="0"/>
          <a:ext cx="0" cy="0"/>
          <a:chOff x="0" y="0"/>
          <a:chExt cx="0" cy="0"/>
        </a:xfrm>
      </p:grpSpPr>
      <p:sp>
        <p:nvSpPr>
          <p:cNvPr id="294" name="Shape 294"/>
          <p:cNvSpPr txBox="1"/>
          <p:nvPr/>
        </p:nvSpPr>
        <p:spPr>
          <a:xfrm>
            <a:off x="600912" y="1610387"/>
            <a:ext cx="9071100" cy="30543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a:solidFill>
                  <a:srgbClr val="000000"/>
                </a:solidFill>
                <a:latin typeface="Arial"/>
                <a:ea typeface="Arial"/>
                <a:cs typeface="Arial"/>
                <a:sym typeface="Arial"/>
              </a:rPr>
              <a:t>Ground Station</a:t>
            </a:r>
          </a:p>
        </p:txBody>
      </p:sp>
    </p:spTree>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Ground Station Design</a:t>
            </a:r>
          </a:p>
        </p:txBody>
      </p:sp>
      <p:sp>
        <p:nvSpPr>
          <p:cNvPr id="301" name="Shape 301"/>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43230" marR="0" lvl="0" algn="l" rtl="0">
              <a:lnSpc>
                <a:spcPct val="94000"/>
              </a:lnSpc>
              <a:spcBef>
                <a:spcPts val="0"/>
              </a:spcBef>
              <a:spcAft>
                <a:spcPts val="0"/>
              </a:spcAft>
              <a:buClr>
                <a:srgbClr val="000000"/>
              </a:buClr>
              <a:buSzPct val="45000"/>
              <a:buFont typeface="Arial"/>
              <a:buChar char="•"/>
            </a:pPr>
            <a:r>
              <a:rPr lang="en-US" sz="2400" b="0" i="0" u="none" dirty="0">
                <a:solidFill>
                  <a:srgbClr val="000000"/>
                </a:solidFill>
                <a:latin typeface="Arial"/>
                <a:ea typeface="Arial"/>
                <a:cs typeface="Arial"/>
                <a:sym typeface="Arial"/>
              </a:rPr>
              <a:t> Block diagram of ground </a:t>
            </a:r>
            <a:r>
              <a:rPr lang="en-US" dirty="0"/>
              <a:t>station</a:t>
            </a:r>
          </a:p>
        </p:txBody>
      </p:sp>
      <p:pic>
        <p:nvPicPr>
          <p:cNvPr id="2" name="Picture 2">
            <a:extLst>
              <a:ext uri="{FF2B5EF4-FFF2-40B4-BE49-F238E27FC236}">
                <a16:creationId xmlns:a16="http://schemas.microsoft.com/office/drawing/2014/main" id="{443946E8-D995-4C9B-ADC5-11EC50867BFA}"/>
              </a:ext>
            </a:extLst>
          </p:cNvPr>
          <p:cNvPicPr>
            <a:picLocks noChangeAspect="1"/>
          </p:cNvPicPr>
          <p:nvPr/>
        </p:nvPicPr>
        <p:blipFill>
          <a:blip r:embed="rId3"/>
          <a:stretch>
            <a:fillRect/>
          </a:stretch>
        </p:blipFill>
        <p:spPr>
          <a:xfrm>
            <a:off x="1190750" y="4295775"/>
            <a:ext cx="4284280" cy="2081691"/>
          </a:xfrm>
          <a:prstGeom prst="rect">
            <a:avLst/>
          </a:prstGeom>
        </p:spPr>
      </p:pic>
      <p:pic>
        <p:nvPicPr>
          <p:cNvPr id="4" name="Picture 4" descr="A close up of a logo&#10;&#10;Description generated with high confidence">
            <a:extLst>
              <a:ext uri="{FF2B5EF4-FFF2-40B4-BE49-F238E27FC236}">
                <a16:creationId xmlns:a16="http://schemas.microsoft.com/office/drawing/2014/main" id="{EAB5DF7A-B77F-4143-AAF9-DECDB1B186B7}"/>
              </a:ext>
            </a:extLst>
          </p:cNvPr>
          <p:cNvPicPr>
            <a:picLocks noChangeAspect="1"/>
          </p:cNvPicPr>
          <p:nvPr/>
        </p:nvPicPr>
        <p:blipFill>
          <a:blip r:embed="rId4"/>
          <a:stretch>
            <a:fillRect/>
          </a:stretch>
        </p:blipFill>
        <p:spPr>
          <a:xfrm>
            <a:off x="5381625" y="2657475"/>
            <a:ext cx="4131825" cy="3099573"/>
          </a:xfrm>
          <a:prstGeom prst="rect">
            <a:avLst/>
          </a:prstGeom>
        </p:spPr>
      </p:pic>
    </p:spTree>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Ground Station Antenna</a:t>
            </a:r>
          </a:p>
        </p:txBody>
      </p:sp>
      <p:sp>
        <p:nvSpPr>
          <p:cNvPr id="308" name="Shape 308"/>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43230">
              <a:spcAft>
                <a:spcPts val="0"/>
              </a:spcAft>
              <a:buClr>
                <a:srgbClr val="000000"/>
              </a:buClr>
              <a:buSzPct val="45000"/>
              <a:buFont typeface="Wingdings"/>
              <a:buChar char="§"/>
            </a:pPr>
            <a:r>
              <a:rPr lang="en-US"/>
              <a:t>We are using  </a:t>
            </a:r>
            <a:r>
              <a:rPr lang="en-US" err="1"/>
              <a:t>XBee</a:t>
            </a:r>
            <a:r>
              <a:rPr lang="en-US"/>
              <a:t> pro (Digi) antenna </a:t>
            </a:r>
          </a:p>
          <a:p>
            <a:pPr marL="443230">
              <a:spcAft>
                <a:spcPts val="0"/>
              </a:spcAft>
              <a:buClr>
                <a:srgbClr val="000000"/>
              </a:buClr>
              <a:buSzPct val="45000"/>
              <a:buFont typeface="Wingdings"/>
              <a:buChar char="§"/>
            </a:pPr>
            <a:r>
              <a:rPr lang="en-US"/>
              <a:t>Up to 2000 </a:t>
            </a:r>
            <a:r>
              <a:rPr lang="en-US" err="1"/>
              <a:t>ft</a:t>
            </a:r>
            <a:r>
              <a:rPr lang="en-US"/>
              <a:t> (610 m) Indoor/Urban Range</a:t>
            </a:r>
          </a:p>
          <a:p>
            <a:pPr marL="443230">
              <a:spcAft>
                <a:spcPts val="0"/>
              </a:spcAft>
              <a:buClr>
                <a:srgbClr val="000000"/>
              </a:buClr>
              <a:buSzPct val="45000"/>
              <a:buFont typeface="Wingdings"/>
              <a:buChar char="§"/>
            </a:pPr>
            <a:r>
              <a:rPr lang="en-US"/>
              <a:t>Up to 9 mi (14 km) LOS w/ Dipole Antenna</a:t>
            </a:r>
            <a:endParaRPr lang="en-US">
              <a:solidFill>
                <a:schemeClr val="tx1"/>
              </a:solidFill>
            </a:endParaRPr>
          </a:p>
          <a:p>
            <a:pPr marL="443230">
              <a:spcAft>
                <a:spcPts val="0"/>
              </a:spcAft>
              <a:buClr>
                <a:srgbClr val="000000"/>
              </a:buClr>
              <a:buSzPct val="45000"/>
              <a:buFont typeface="Wingdings"/>
              <a:buChar char="§"/>
            </a:pPr>
            <a:r>
              <a:rPr lang="en-US"/>
              <a:t>Up to 28 mi (45 km) LOS w/ High-Gain Antenna</a:t>
            </a:r>
          </a:p>
          <a:p>
            <a:pPr marL="443230">
              <a:spcAft>
                <a:spcPts val="0"/>
              </a:spcAft>
              <a:buClr>
                <a:srgbClr val="000000"/>
              </a:buClr>
              <a:buSzPct val="45000"/>
              <a:buFont typeface="Wingdings"/>
              <a:buChar char="§"/>
            </a:pPr>
            <a:r>
              <a:rPr lang="en-US"/>
              <a:t>Up to 24 dBm (250 </a:t>
            </a:r>
            <a:r>
              <a:rPr lang="en-US" err="1"/>
              <a:t>mW</a:t>
            </a:r>
            <a:r>
              <a:rPr lang="en-US"/>
              <a:t>) </a:t>
            </a:r>
            <a:r>
              <a:rPr lang="en-US" err="1"/>
              <a:t>Tx</a:t>
            </a:r>
            <a:r>
              <a:rPr lang="en-US"/>
              <a:t> Power (Software Selectable</a:t>
            </a:r>
            <a:endParaRPr lang="en-US">
              <a:solidFill>
                <a:schemeClr val="tx1"/>
              </a:solidFill>
            </a:endParaRPr>
          </a:p>
        </p:txBody>
      </p:sp>
    </p:spTree>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Ground Station Software</a:t>
            </a:r>
          </a:p>
        </p:txBody>
      </p:sp>
      <p:sp>
        <p:nvSpPr>
          <p:cNvPr id="315" name="Shape 315"/>
          <p:cNvSpPr txBox="1">
            <a:spLocks noGrp="1"/>
          </p:cNvSpPr>
          <p:nvPr>
            <p:ph type="body" idx="1"/>
          </p:nvPr>
        </p:nvSpPr>
        <p:spPr>
          <a:xfrm>
            <a:off x="503237" y="1768475"/>
            <a:ext cx="9070974" cy="4997449"/>
          </a:xfrm>
          <a:prstGeom prst="rect">
            <a:avLst/>
          </a:prstGeom>
          <a:noFill/>
          <a:ln>
            <a:noFill/>
          </a:ln>
        </p:spPr>
        <p:txBody>
          <a:bodyPr wrap="square" lIns="0" tIns="18000" rIns="0" bIns="0" anchor="ctr" anchorCtr="0">
            <a:noAutofit/>
          </a:bodyPr>
          <a:lstStyle/>
          <a:p>
            <a:pPr marL="443230">
              <a:spcAft>
                <a:spcPts val="0"/>
              </a:spcAft>
              <a:buClr>
                <a:srgbClr val="000000"/>
              </a:buClr>
              <a:buSzPct val="45000"/>
              <a:buFont typeface="Arial" panose="020B0604020202020204" pitchFamily="34" charset="0"/>
              <a:buChar char="•"/>
            </a:pPr>
            <a:r>
              <a:rPr lang="en-US">
                <a:latin typeface="Times New Roman"/>
                <a:cs typeface="Times New Roman"/>
              </a:rPr>
              <a:t>The ground station software was written by using C# and .Net4.6. The software will be published as</a:t>
            </a:r>
            <a:r>
              <a:rPr lang="es-419" dirty="0">
                <a:latin typeface="Times New Roman"/>
                <a:cs typeface="Times New Roman"/>
              </a:rPr>
              <a:t> an</a:t>
            </a:r>
            <a:r>
              <a:rPr lang="en-US" dirty="0">
                <a:latin typeface="Times New Roman"/>
                <a:cs typeface="Times New Roman"/>
              </a:rPr>
              <a:t> </a:t>
            </a:r>
            <a:r>
              <a:rPr lang="en-US">
                <a:latin typeface="Times New Roman"/>
                <a:cs typeface="Times New Roman"/>
              </a:rPr>
              <a:t>open source under the MIT license. </a:t>
            </a:r>
            <a:endParaRPr lang="es-419" dirty="0">
              <a:latin typeface="Times New Roman"/>
              <a:cs typeface="Times New Roman"/>
            </a:endParaRPr>
          </a:p>
          <a:p>
            <a:pPr marL="443230">
              <a:spcAft>
                <a:spcPts val="0"/>
              </a:spcAft>
              <a:buClr>
                <a:srgbClr val="000000"/>
              </a:buClr>
              <a:buSzPct val="45000"/>
              <a:buFont typeface="Arial" panose="020B0604020202020204" pitchFamily="34" charset="0"/>
              <a:buChar char="•"/>
            </a:pPr>
            <a:endParaRPr lang="es-419" dirty="0"/>
          </a:p>
          <a:p>
            <a:pPr marL="443230">
              <a:spcAft>
                <a:spcPts val="0"/>
              </a:spcAft>
              <a:buClr>
                <a:srgbClr val="000000"/>
              </a:buClr>
              <a:buSzPct val="45000"/>
              <a:buFont typeface="Arial" panose="020B0604020202020204" pitchFamily="34" charset="0"/>
              <a:buChar char="•"/>
            </a:pPr>
            <a:r>
              <a:rPr lang="en-US">
                <a:latin typeface="Times New Roman"/>
                <a:cs typeface="Times New Roman"/>
              </a:rPr>
              <a:t>Open Source Zed Graph software is used to plot the data.</a:t>
            </a:r>
            <a:r>
              <a:rPr lang="es-419" dirty="0">
                <a:latin typeface="Times New Roman"/>
                <a:cs typeface="Times New Roman"/>
              </a:rPr>
              <a:t> </a:t>
            </a:r>
          </a:p>
          <a:p>
            <a:pPr marL="443230">
              <a:spcAft>
                <a:spcPts val="0"/>
              </a:spcAft>
              <a:buClr>
                <a:srgbClr val="000000"/>
              </a:buClr>
              <a:buSzPct val="45000"/>
              <a:buFont typeface="Arial" panose="020B0604020202020204" pitchFamily="34" charset="0"/>
              <a:buChar char="•"/>
            </a:pPr>
            <a:endParaRPr lang="es-419" dirty="0">
              <a:latin typeface="Times New Roman"/>
              <a:cs typeface="Times New Roman"/>
            </a:endParaRPr>
          </a:p>
          <a:p>
            <a:pPr marL="443230">
              <a:spcAft>
                <a:spcPts val="0"/>
              </a:spcAft>
              <a:buClr>
                <a:srgbClr val="000000"/>
              </a:buClr>
              <a:buSzPct val="45000"/>
              <a:buFont typeface="Arial" panose="020B0604020202020204" pitchFamily="34" charset="0"/>
              <a:buChar char="•"/>
            </a:pPr>
            <a:r>
              <a:rPr lang="es-419">
                <a:latin typeface="Times New Roman"/>
                <a:cs typeface="Times New Roman"/>
              </a:rPr>
              <a:t>T</a:t>
            </a:r>
            <a:r>
              <a:rPr lang="en-US">
                <a:latin typeface="Times New Roman"/>
                <a:cs typeface="Times New Roman"/>
              </a:rPr>
              <a:t>he firmware for both the ground station and rocket payload are written in C++ using the Arduino IDE. The software will also be published as open source under the MIT license.</a:t>
            </a:r>
            <a:endParaRPr lang="en-US" dirty="0">
              <a:solidFill>
                <a:schemeClr val="tx1"/>
              </a:solidFill>
            </a:endParaRPr>
          </a:p>
          <a:p>
            <a:pPr marL="427990" indent="-327025">
              <a:spcBef>
                <a:spcPts val="1400"/>
              </a:spcBef>
              <a:spcAft>
                <a:spcPts val="0"/>
              </a:spcAft>
              <a:buClr>
                <a:srgbClr val="000000"/>
              </a:buClr>
              <a:buSzPct val="45000"/>
              <a:buFont typeface="Noto Sans Symbols"/>
              <a:buChar char="●"/>
            </a:pPr>
            <a:endParaRPr lang="en-US"/>
          </a:p>
        </p:txBody>
      </p:sp>
    </p:spTree>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Ground Station Portability</a:t>
            </a:r>
          </a:p>
        </p:txBody>
      </p:sp>
      <p:sp>
        <p:nvSpPr>
          <p:cNvPr id="322" name="Shape 322"/>
          <p:cNvSpPr txBox="1">
            <a:spLocks noGrp="1"/>
          </p:cNvSpPr>
          <p:nvPr>
            <p:ph type="body" idx="1"/>
          </p:nvPr>
        </p:nvSpPr>
        <p:spPr>
          <a:xfrm>
            <a:off x="539738" y="1677233"/>
            <a:ext cx="9034475" cy="5088692"/>
          </a:xfrm>
          <a:prstGeom prst="rect">
            <a:avLst/>
          </a:prstGeom>
          <a:noFill/>
          <a:ln>
            <a:noFill/>
          </a:ln>
        </p:spPr>
        <p:txBody>
          <a:bodyPr wrap="square" lIns="0" tIns="18000" rIns="0" bIns="0" anchor="t" anchorCtr="0">
            <a:noAutofit/>
          </a:bodyPr>
          <a:lstStyle/>
          <a:p>
            <a:pPr marL="443230">
              <a:spcAft>
                <a:spcPts val="0"/>
              </a:spcAft>
              <a:buClr>
                <a:srgbClr val="000000"/>
              </a:buClr>
              <a:buSzPct val="45000"/>
              <a:buFont typeface="Arial" panose="020B0604020202020204" pitchFamily="34" charset="0"/>
              <a:buChar char="•"/>
            </a:pPr>
            <a:r>
              <a:rPr lang="en-US"/>
              <a:t> A cord will connect the receiver to a laptop</a:t>
            </a:r>
            <a:r>
              <a:rPr lang="en-US">
                <a:solidFill>
                  <a:schemeClr val="tx1"/>
                </a:solidFill>
              </a:rPr>
              <a:t>.</a:t>
            </a:r>
            <a:endParaRPr lang="es-419" dirty="0">
              <a:solidFill>
                <a:schemeClr val="tx1"/>
              </a:solidFill>
            </a:endParaRPr>
          </a:p>
          <a:p>
            <a:pPr marL="443230">
              <a:spcAft>
                <a:spcPts val="0"/>
              </a:spcAft>
              <a:buClr>
                <a:srgbClr val="000000"/>
              </a:buClr>
              <a:buSzPct val="45000"/>
              <a:buFont typeface="Arial" panose="020B0604020202020204" pitchFamily="34" charset="0"/>
              <a:buChar char="•"/>
            </a:pPr>
            <a:endParaRPr lang="es-419" dirty="0">
              <a:solidFill>
                <a:schemeClr val="tx1"/>
              </a:solidFill>
            </a:endParaRPr>
          </a:p>
          <a:p>
            <a:pPr marL="443230">
              <a:spcAft>
                <a:spcPts val="0"/>
              </a:spcAft>
              <a:buClr>
                <a:srgbClr val="000000"/>
              </a:buClr>
              <a:buSzPct val="45000"/>
              <a:buFont typeface="Arial" panose="020B0604020202020204" pitchFamily="34" charset="0"/>
              <a:buChar char="•"/>
            </a:pPr>
            <a:r>
              <a:rPr lang="en-US"/>
              <a:t>We will have a battery in the laptop and a fully charged backup battery.</a:t>
            </a:r>
            <a:endParaRPr lang="en-US" dirty="0"/>
          </a:p>
          <a:p>
            <a:pPr marL="427990" marR="0" lvl="0" indent="-327025" algn="l">
              <a:lnSpc>
                <a:spcPct val="94000"/>
              </a:lnSpc>
              <a:spcBef>
                <a:spcPts val="0"/>
              </a:spcBef>
              <a:spcAft>
                <a:spcPts val="0"/>
              </a:spcAft>
              <a:buClr>
                <a:srgbClr val="000000"/>
              </a:buClr>
              <a:buSzPct val="45000"/>
              <a:buFont typeface="Noto Sans Symbols"/>
              <a:buChar char="●"/>
            </a:pPr>
            <a:endParaRPr lang="en-US" sz="2400" b="0" i="0" u="none">
              <a:solidFill>
                <a:srgbClr val="000000"/>
              </a:solidFill>
              <a:latin typeface="Arial"/>
              <a:ea typeface="Arial"/>
              <a:cs typeface="Arial"/>
            </a:endParaRPr>
          </a:p>
        </p:txBody>
      </p:sp>
    </p:spTree>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7"/>
        <p:cNvGrpSpPr/>
        <p:nvPr/>
      </p:nvGrpSpPr>
      <p:grpSpPr>
        <a:xfrm>
          <a:off x="0" y="0"/>
          <a:ext cx="0" cy="0"/>
          <a:chOff x="0" y="0"/>
          <a:chExt cx="0" cy="0"/>
        </a:xfrm>
      </p:grpSpPr>
      <p:sp>
        <p:nvSpPr>
          <p:cNvPr id="328" name="Shape 328"/>
          <p:cNvSpPr txBox="1">
            <a:spLocks noGrp="1"/>
          </p:cNvSpPr>
          <p:nvPr>
            <p:ph type="subTitle" idx="1"/>
          </p:nvPr>
        </p:nvSpPr>
        <p:spPr>
          <a:xfrm>
            <a:off x="593775" y="1433475"/>
            <a:ext cx="9071100" cy="30471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Testing</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503225" y="1768475"/>
            <a:ext cx="9071100" cy="3427500"/>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System Overview</a:t>
            </a:r>
          </a:p>
          <a:p>
            <a:pPr marL="0" marR="0" lvl="0" indent="0" algn="ctr" rtl="0">
              <a:lnSpc>
                <a:spcPct val="94000"/>
              </a:lnSpc>
              <a:spcBef>
                <a:spcPts val="0"/>
              </a:spcBef>
              <a:spcAft>
                <a:spcPts val="0"/>
              </a:spcAft>
              <a:buSzPct val="25000"/>
              <a:buNone/>
            </a:pPr>
            <a:endParaRPr sz="3200" b="0" i="0" u="none" strike="noStrike" cap="none">
              <a:solidFill>
                <a:srgbClr val="000000"/>
              </a:solidFill>
              <a:latin typeface="Arial"/>
              <a:ea typeface="Arial"/>
              <a:cs typeface="Arial"/>
              <a:sym typeface="Arial"/>
            </a:endParaRPr>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a:t>Payload</a:t>
            </a:r>
            <a:r>
              <a:rPr lang="en-US" sz="3200" b="0" i="0" u="none" strike="noStrike" cap="none">
                <a:solidFill>
                  <a:srgbClr val="000000"/>
                </a:solidFill>
                <a:latin typeface="Arial"/>
                <a:ea typeface="Arial"/>
                <a:cs typeface="Arial"/>
                <a:sym typeface="Arial"/>
              </a:rPr>
              <a:t> Testing</a:t>
            </a:r>
          </a:p>
        </p:txBody>
      </p:sp>
      <p:sp>
        <p:nvSpPr>
          <p:cNvPr id="335" name="Shape 335"/>
          <p:cNvSpPr txBox="1">
            <a:spLocks noGrp="1"/>
          </p:cNvSpPr>
          <p:nvPr>
            <p:ph type="body" idx="1"/>
          </p:nvPr>
        </p:nvSpPr>
        <p:spPr>
          <a:xfrm>
            <a:off x="413439" y="1281112"/>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s-419" dirty="0"/>
              <a:t>Two xbee radios have been purchased and tested using simulated data (see plot below)</a:t>
            </a:r>
            <a:endParaRPr lang="en-US" sz="2400" b="0" i="0" u="none" dirty="0">
              <a:solidFill>
                <a:srgbClr val="000000"/>
              </a:solidFill>
              <a:latin typeface="Arial"/>
              <a:ea typeface="Arial"/>
              <a:cs typeface="Arial"/>
              <a:sym typeface="Arial"/>
            </a:endParaRPr>
          </a:p>
          <a:p>
            <a:pPr marL="428625" marR="0" lvl="0" indent="-327025" algn="l" rtl="0">
              <a:lnSpc>
                <a:spcPct val="94000"/>
              </a:lnSpc>
              <a:spcBef>
                <a:spcPts val="140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Testing has shown a total of 27 channels of data </a:t>
            </a:r>
            <a:r>
              <a:rPr lang="en-US" sz="2400" b="0" i="0" u="none">
                <a:solidFill>
                  <a:srgbClr val="000000"/>
                </a:solidFill>
                <a:latin typeface="Arial"/>
                <a:ea typeface="Arial"/>
                <a:cs typeface="Arial"/>
                <a:sym typeface="Arial"/>
              </a:rPr>
              <a:t>sent from </a:t>
            </a:r>
            <a:r>
              <a:rPr lang="en-US" sz="2400" b="0" i="0" u="none" dirty="0">
                <a:solidFill>
                  <a:srgbClr val="000000"/>
                </a:solidFill>
                <a:latin typeface="Arial"/>
                <a:ea typeface="Arial"/>
                <a:cs typeface="Arial"/>
                <a:sym typeface="Arial"/>
              </a:rPr>
              <a:t>the simulated rocket to the base</a:t>
            </a:r>
            <a:r>
              <a:rPr lang="en-US" sz="2400" b="0" i="0" u="none">
                <a:solidFill>
                  <a:srgbClr val="000000"/>
                </a:solidFill>
                <a:latin typeface="Arial"/>
                <a:ea typeface="Arial"/>
                <a:cs typeface="Arial"/>
                <a:sym typeface="Arial"/>
              </a:rPr>
              <a:t> station. </a:t>
            </a:r>
            <a:r>
              <a:rPr lang="en-US" sz="2400" b="0" i="0" u="none" dirty="0">
                <a:solidFill>
                  <a:srgbClr val="000000"/>
                </a:solidFill>
                <a:latin typeface="Arial"/>
                <a:ea typeface="Arial"/>
                <a:cs typeface="Arial"/>
                <a:sym typeface="Arial"/>
              </a:rPr>
              <a:t>The base station system is </a:t>
            </a:r>
            <a:r>
              <a:rPr lang="en-US" sz="2400" b="0" i="0" u="none">
                <a:solidFill>
                  <a:srgbClr val="000000"/>
                </a:solidFill>
                <a:latin typeface="Arial"/>
                <a:ea typeface="Arial"/>
                <a:cs typeface="Arial"/>
                <a:sym typeface="Arial"/>
              </a:rPr>
              <a:t>multi threaded </a:t>
            </a:r>
            <a:r>
              <a:rPr lang="en-US" sz="2400" b="0" i="0" u="none" dirty="0">
                <a:solidFill>
                  <a:srgbClr val="000000"/>
                </a:solidFill>
                <a:latin typeface="Arial"/>
                <a:ea typeface="Arial"/>
                <a:cs typeface="Arial"/>
                <a:sym typeface="Arial"/>
              </a:rPr>
              <a:t>so that data </a:t>
            </a:r>
            <a:r>
              <a:rPr lang="en-US" sz="2400" b="0" i="0" u="none">
                <a:solidFill>
                  <a:srgbClr val="000000"/>
                </a:solidFill>
                <a:latin typeface="Arial"/>
                <a:ea typeface="Arial"/>
                <a:cs typeface="Arial"/>
                <a:sym typeface="Arial"/>
              </a:rPr>
              <a:t>from the </a:t>
            </a:r>
            <a:r>
              <a:rPr lang="en-US" sz="2400" b="0" i="0" u="none" dirty="0">
                <a:solidFill>
                  <a:srgbClr val="000000"/>
                </a:solidFill>
                <a:latin typeface="Arial"/>
                <a:ea typeface="Arial"/>
                <a:cs typeface="Arial"/>
                <a:sym typeface="Arial"/>
              </a:rPr>
              <a:t>radio can </a:t>
            </a:r>
            <a:r>
              <a:rPr lang="en-US" sz="2400" b="0" i="0" u="none">
                <a:solidFill>
                  <a:srgbClr val="000000"/>
                </a:solidFill>
                <a:latin typeface="Arial"/>
                <a:ea typeface="Arial"/>
                <a:cs typeface="Arial"/>
                <a:sym typeface="Arial"/>
              </a:rPr>
              <a:t>be processed at </a:t>
            </a:r>
            <a:r>
              <a:rPr lang="en-US" sz="2400" b="0" i="0" u="none" dirty="0">
                <a:solidFill>
                  <a:srgbClr val="000000"/>
                </a:solidFill>
                <a:latin typeface="Arial"/>
                <a:ea typeface="Arial"/>
                <a:cs typeface="Arial"/>
                <a:sym typeface="Arial"/>
              </a:rPr>
              <a:t>the same time as </a:t>
            </a:r>
            <a:r>
              <a:rPr lang="en-US" sz="2400" b="0" i="0" u="none">
                <a:solidFill>
                  <a:srgbClr val="000000"/>
                </a:solidFill>
                <a:latin typeface="Arial"/>
                <a:ea typeface="Arial"/>
                <a:cs typeface="Arial"/>
                <a:sym typeface="Arial"/>
              </a:rPr>
              <a:t>the plots are updated.</a:t>
            </a:r>
          </a:p>
          <a:p>
            <a:pPr marL="428625" marR="0" lvl="0" indent="-327025" algn="l" rtl="0">
              <a:lnSpc>
                <a:spcPct val="94000"/>
              </a:lnSpc>
              <a:spcBef>
                <a:spcPts val="1400"/>
              </a:spcBef>
              <a:spcAft>
                <a:spcPts val="0"/>
              </a:spcAft>
              <a:buClr>
                <a:srgbClr val="000000"/>
              </a:buClr>
              <a:buSzPct val="45000"/>
              <a:buFont typeface="Noto Sans Symbols"/>
              <a:buChar char="●"/>
            </a:pPr>
            <a:r>
              <a:rPr lang="en-US" dirty="0"/>
              <a:t>Flight tests with </a:t>
            </a:r>
            <a:r>
              <a:rPr lang="en-US"/>
              <a:t>the payload have </a:t>
            </a:r>
            <a:r>
              <a:rPr lang="en-US" dirty="0"/>
              <a:t>been delayed </a:t>
            </a:r>
            <a:r>
              <a:rPr lang="en-US"/>
              <a:t>by weather, </a:t>
            </a:r>
            <a:r>
              <a:rPr lang="en-US" dirty="0"/>
              <a:t>but a test is planned on </a:t>
            </a:r>
            <a:r>
              <a:rPr lang="en-US"/>
              <a:t>February 17</a:t>
            </a:r>
            <a:endParaRPr lang="en-US" sz="2400" b="0" i="0" u="none" dirty="0">
              <a:solidFill>
                <a:srgbClr val="000000"/>
              </a:solidFill>
              <a:latin typeface="Arial"/>
              <a:ea typeface="Arial"/>
              <a:cs typeface="Arial"/>
              <a:sym typeface="Arial"/>
            </a:endParaRPr>
          </a:p>
        </p:txBody>
      </p:sp>
      <p:pic>
        <p:nvPicPr>
          <p:cNvPr id="2" name="Picture 2">
            <a:extLst>
              <a:ext uri="{FF2B5EF4-FFF2-40B4-BE49-F238E27FC236}">
                <a16:creationId xmlns:a16="http://schemas.microsoft.com/office/drawing/2014/main" id="{2D2C57F1-8F40-A346-B481-50F9A27384C3}"/>
              </a:ext>
            </a:extLst>
          </p:cNvPr>
          <p:cNvPicPr>
            <a:picLocks noChangeAspect="1"/>
          </p:cNvPicPr>
          <p:nvPr/>
        </p:nvPicPr>
        <p:blipFill>
          <a:blip r:embed="rId3"/>
          <a:stretch>
            <a:fillRect/>
          </a:stretch>
        </p:blipFill>
        <p:spPr>
          <a:xfrm>
            <a:off x="5040312" y="4886038"/>
            <a:ext cx="5040313" cy="2687924"/>
          </a:xfrm>
          <a:prstGeom prst="rect">
            <a:avLst/>
          </a:prstGeom>
        </p:spPr>
      </p:pic>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Rocket Testing</a:t>
            </a:r>
          </a:p>
        </p:txBody>
      </p:sp>
      <p:sp>
        <p:nvSpPr>
          <p:cNvPr id="342" name="Shape 342"/>
          <p:cNvSpPr txBox="1">
            <a:spLocks noGrp="1"/>
          </p:cNvSpPr>
          <p:nvPr>
            <p:ph type="body" idx="1"/>
          </p:nvPr>
        </p:nvSpPr>
        <p:spPr>
          <a:xfrm>
            <a:off x="503237" y="1281112"/>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a:t>Rocket was launched successfully on November 18</a:t>
            </a:r>
            <a:r>
              <a:rPr lang="en-US" baseline="30000"/>
              <a:t>th</a:t>
            </a:r>
            <a:r>
              <a:rPr lang="en-US"/>
              <a:t>, 2017</a:t>
            </a:r>
            <a:endParaRPr lang="en-US" sz="2400" b="0" i="0" u="none">
              <a:solidFill>
                <a:srgbClr val="000000"/>
              </a:solidFill>
              <a:latin typeface="Arial"/>
              <a:ea typeface="Arial"/>
              <a:cs typeface="Arial"/>
              <a:sym typeface="Arial"/>
            </a:endParaRPr>
          </a:p>
          <a:p>
            <a:pPr marL="876300" marR="0" lvl="1" indent="-342900" algn="l" rtl="0">
              <a:lnSpc>
                <a:spcPct val="94000"/>
              </a:lnSpc>
              <a:spcBef>
                <a:spcPts val="1400"/>
              </a:spcBef>
              <a:spcAft>
                <a:spcPts val="0"/>
              </a:spcAft>
              <a:buClr>
                <a:srgbClr val="000000"/>
              </a:buClr>
              <a:buSzPct val="75000"/>
              <a:buFont typeface="Wingdings" pitchFamily="2" charset="2"/>
              <a:buChar char="Ø"/>
            </a:pPr>
            <a:r>
              <a:rPr lang="en-US" sz="2000" b="0" i="0" u="none" strike="noStrike" cap="none">
                <a:solidFill>
                  <a:srgbClr val="000000"/>
                </a:solidFill>
                <a:latin typeface="Arial"/>
                <a:ea typeface="Arial"/>
                <a:cs typeface="Arial"/>
                <a:sym typeface="Arial"/>
              </a:rPr>
              <a:t>Parachute deployed successfully </a:t>
            </a:r>
            <a:endParaRPr lang="en-US" sz="2000" b="0" i="0" u="none" strike="noStrike" cap="none" dirty="0">
              <a:solidFill>
                <a:srgbClr val="000000"/>
              </a:solidFill>
              <a:latin typeface="Arial"/>
              <a:ea typeface="Arial"/>
              <a:cs typeface="Arial"/>
              <a:sym typeface="Arial"/>
            </a:endParaRPr>
          </a:p>
          <a:p>
            <a:pPr marL="876300" marR="0" lvl="1" indent="-342900" algn="l" rtl="0">
              <a:lnSpc>
                <a:spcPct val="94000"/>
              </a:lnSpc>
              <a:spcBef>
                <a:spcPts val="1400"/>
              </a:spcBef>
              <a:spcAft>
                <a:spcPts val="0"/>
              </a:spcAft>
              <a:buClr>
                <a:srgbClr val="000000"/>
              </a:buClr>
              <a:buSzPct val="75000"/>
              <a:buFont typeface="Wingdings" pitchFamily="2" charset="2"/>
              <a:buChar char="Ø"/>
            </a:pPr>
            <a:r>
              <a:rPr lang="en-US" sz="2000" b="0" i="0" u="none" strike="noStrike" cap="none">
                <a:solidFill>
                  <a:srgbClr val="000000"/>
                </a:solidFill>
                <a:latin typeface="Arial"/>
                <a:ea typeface="Arial"/>
                <a:cs typeface="Arial"/>
                <a:sym typeface="Arial"/>
              </a:rPr>
              <a:t>Payload deployment testing</a:t>
            </a:r>
            <a:endParaRPr lang="en-US" sz="2000" b="0" i="0" u="none" strike="noStrike" cap="none" dirty="0">
              <a:solidFill>
                <a:srgbClr val="000000"/>
              </a:solidFill>
              <a:latin typeface="Arial"/>
              <a:ea typeface="Arial"/>
              <a:cs typeface="Arial"/>
              <a:sym typeface="Arial"/>
            </a:endParaRPr>
          </a:p>
          <a:p>
            <a:pPr marL="876300" marR="0" lvl="1" indent="-342900" algn="l" rtl="0">
              <a:lnSpc>
                <a:spcPct val="94000"/>
              </a:lnSpc>
              <a:spcBef>
                <a:spcPts val="1100"/>
              </a:spcBef>
              <a:spcAft>
                <a:spcPts val="0"/>
              </a:spcAft>
              <a:buClr>
                <a:srgbClr val="000000"/>
              </a:buClr>
              <a:buSzPct val="75000"/>
              <a:buFont typeface="Wingdings" pitchFamily="2" charset="2"/>
              <a:buChar char="Ø"/>
            </a:pPr>
            <a:r>
              <a:rPr lang="en-US" sz="2000" b="0" i="0" u="none" strike="noStrike" cap="none">
                <a:solidFill>
                  <a:srgbClr val="000000"/>
                </a:solidFill>
                <a:latin typeface="Arial"/>
                <a:ea typeface="Arial"/>
                <a:cs typeface="Arial"/>
                <a:sym typeface="Arial"/>
              </a:rPr>
              <a:t>Flight test</a:t>
            </a:r>
            <a:endParaRPr lang="en-US" sz="2000" b="0" i="0" u="none" strike="noStrike" cap="none" dirty="0">
              <a:solidFill>
                <a:srgbClr val="000000"/>
              </a:solidFill>
              <a:latin typeface="Arial"/>
              <a:ea typeface="Arial"/>
              <a:cs typeface="Arial"/>
              <a:sym typeface="Arial"/>
            </a:endParaRPr>
          </a:p>
          <a:p>
            <a:pPr marL="476250">
              <a:spcBef>
                <a:spcPts val="1100"/>
              </a:spcBef>
              <a:spcAft>
                <a:spcPts val="0"/>
              </a:spcAft>
              <a:buClr>
                <a:srgbClr val="000000"/>
              </a:buClr>
              <a:buSzPct val="75000"/>
              <a:buFont typeface="Arial" panose="020B0604020202020204" pitchFamily="34" charset="0"/>
              <a:buChar char="•"/>
            </a:pPr>
            <a:r>
              <a:rPr lang="en-US" dirty="0"/>
              <a:t>Rocket was </a:t>
            </a:r>
            <a:r>
              <a:rPr lang="en-US"/>
              <a:t>launched on the 16 and 17 of December</a:t>
            </a:r>
          </a:p>
          <a:p>
            <a:pPr marL="476250">
              <a:spcBef>
                <a:spcPts val="1100"/>
              </a:spcBef>
              <a:spcAft>
                <a:spcPts val="0"/>
              </a:spcAft>
              <a:buClr>
                <a:srgbClr val="000000"/>
              </a:buClr>
              <a:buSzPct val="75000"/>
              <a:buFont typeface="Wingdings" pitchFamily="2" charset="2"/>
              <a:buChar char="Ø"/>
            </a:pPr>
            <a:r>
              <a:rPr lang="en-US" sz="2000" dirty="0"/>
              <a:t>One </a:t>
            </a:r>
            <a:r>
              <a:rPr lang="en-US" sz="2000"/>
              <a:t>successful </a:t>
            </a:r>
            <a:r>
              <a:rPr lang="en-US" sz="2000" dirty="0"/>
              <a:t>launch</a:t>
            </a:r>
            <a:r>
              <a:rPr lang="en-US" sz="2000"/>
              <a:t> on the 16, </a:t>
            </a:r>
            <a:r>
              <a:rPr lang="en-US" sz="2000" dirty="0"/>
              <a:t>parachute deployed and shock </a:t>
            </a:r>
            <a:r>
              <a:rPr lang="en-US" sz="2000"/>
              <a:t>cord held</a:t>
            </a:r>
          </a:p>
          <a:p>
            <a:pPr marL="476250">
              <a:spcBef>
                <a:spcPts val="1100"/>
              </a:spcBef>
              <a:spcAft>
                <a:spcPts val="0"/>
              </a:spcAft>
              <a:buClr>
                <a:srgbClr val="000000"/>
              </a:buClr>
              <a:buSzPct val="75000"/>
              <a:buFont typeface="Wingdings" pitchFamily="2" charset="2"/>
              <a:buChar char="Ø"/>
            </a:pPr>
            <a:r>
              <a:rPr lang="en-US" sz="2000" dirty="0"/>
              <a:t>On the 17, the motor </a:t>
            </a:r>
            <a:r>
              <a:rPr lang="en-US" sz="2000"/>
              <a:t>chuffed twice</a:t>
            </a:r>
            <a:r>
              <a:rPr lang="en-US" sz="2000" dirty="0"/>
              <a:t>, once causing it to land </a:t>
            </a:r>
            <a:r>
              <a:rPr lang="en-US" sz="2000"/>
              <a:t>back </a:t>
            </a:r>
            <a:r>
              <a:rPr lang="en-US" sz="2000" dirty="0"/>
              <a:t>on the launch pad, and one </a:t>
            </a:r>
            <a:r>
              <a:rPr lang="en-US" sz="2000"/>
              <a:t>causing it to fall about 20 feet. The motor casing was pushed into the rocket and then fins broke off. The whole lower half of the rocket had to be rebuilt. </a:t>
            </a:r>
            <a:endParaRPr lang="en-US" sz="2000" dirty="0"/>
          </a:p>
        </p:txBody>
      </p:sp>
    </p:spTree>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Flight Operations</a:t>
            </a:r>
          </a:p>
        </p:txBody>
      </p:sp>
      <p:sp>
        <p:nvSpPr>
          <p:cNvPr id="349" name="Shape 349"/>
          <p:cNvSpPr txBox="1">
            <a:spLocks noGrp="1"/>
          </p:cNvSpPr>
          <p:nvPr>
            <p:ph type="body" idx="1"/>
          </p:nvPr>
        </p:nvSpPr>
        <p:spPr>
          <a:xfrm>
            <a:off x="298398" y="1563637"/>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Describe procedures during launch day</a:t>
            </a:r>
          </a:p>
          <a:p>
            <a:pPr marL="860425" marR="0" lvl="1" indent="-327025" algn="l" rtl="0">
              <a:lnSpc>
                <a:spcPct val="94000"/>
              </a:lnSpc>
              <a:spcBef>
                <a:spcPts val="14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Rocket </a:t>
            </a:r>
            <a:r>
              <a:rPr lang="en-US" dirty="0"/>
              <a:t>is assembled by team members and then checked to see if it is properly placed together</a:t>
            </a:r>
            <a:endParaRPr lang="en-US" sz="2000"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Payload is prepared and assembled by team and rechecked </a:t>
            </a: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Payload</a:t>
            </a:r>
            <a:r>
              <a:rPr lang="en-US" sz="2000" b="0" i="0" u="none" strike="noStrike" cap="none" dirty="0">
                <a:solidFill>
                  <a:srgbClr val="000000"/>
                </a:solidFill>
                <a:latin typeface="Arial"/>
                <a:ea typeface="Arial"/>
                <a:cs typeface="Arial"/>
                <a:sym typeface="Arial"/>
              </a:rPr>
              <a:t> is placed into nose cone </a:t>
            </a: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Team members load rocket onto launch rail. The igniter is placed into motor and connected to the system which a person cam launch</a:t>
            </a:r>
          </a:p>
          <a:p>
            <a:pPr marL="860425" marR="0" lvl="1" indent="-327025" algn="l" rtl="0">
              <a:lnSpc>
                <a:spcPct val="94000"/>
              </a:lnSpc>
              <a:spcBef>
                <a:spcPts val="1100"/>
              </a:spcBef>
              <a:spcAft>
                <a:spcPts val="0"/>
              </a:spcAft>
              <a:buClr>
                <a:srgbClr val="000000"/>
              </a:buClr>
              <a:buSzPct val="75000"/>
              <a:buFont typeface="Noto Sans Symbols"/>
              <a:buChar char="−"/>
            </a:pPr>
            <a:r>
              <a:rPr lang="en-US" sz="2000" dirty="0"/>
              <a:t>- Recovery electronics arming process is done on the launch pad. Keys are removed from electronics bay. </a:t>
            </a:r>
          </a:p>
          <a:p>
            <a:pPr marR="0" lvl="2" algn="l" rtl="0">
              <a:lnSpc>
                <a:spcPct val="94000"/>
              </a:lnSpc>
              <a:spcBef>
                <a:spcPts val="1100"/>
              </a:spcBef>
              <a:spcAft>
                <a:spcPts val="0"/>
              </a:spcAft>
              <a:buClr>
                <a:srgbClr val="000000"/>
              </a:buClr>
              <a:buSzPct val="100000"/>
              <a:buFont typeface="Noto Sans Symbols"/>
            </a:pPr>
            <a:r>
              <a:rPr lang="en-US" sz="2000" dirty="0"/>
              <a:t>- Payload</a:t>
            </a:r>
            <a:r>
              <a:rPr lang="en-US" sz="2000" b="0" i="0" u="none" strike="noStrike" cap="none" dirty="0">
                <a:solidFill>
                  <a:srgbClr val="000000"/>
                </a:solidFill>
                <a:latin typeface="Arial"/>
                <a:ea typeface="Arial"/>
                <a:cs typeface="Arial"/>
                <a:sym typeface="Arial"/>
              </a:rPr>
              <a:t> </a:t>
            </a:r>
            <a:r>
              <a:rPr lang="en-US" sz="2000" dirty="0"/>
              <a:t>is turned on five seconds after launch.</a:t>
            </a:r>
            <a:endParaRPr lang="en-US" sz="2000" b="0" i="0" u="none" strike="noStrike" cap="none" dirty="0">
              <a:solidFill>
                <a:srgbClr val="000000"/>
              </a:solidFill>
              <a:latin typeface="Arial"/>
              <a:ea typeface="Arial"/>
              <a:cs typeface="Arial"/>
              <a:sym typeface="Arial"/>
            </a:endParaRPr>
          </a:p>
        </p:txBody>
      </p:sp>
    </p:spTree>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Program Schedule</a:t>
            </a:r>
          </a:p>
        </p:txBody>
      </p:sp>
      <p:sp>
        <p:nvSpPr>
          <p:cNvPr id="356" name="Shape 356"/>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Meetings take </a:t>
            </a:r>
            <a:r>
              <a:rPr lang="en-US" dirty="0"/>
              <a:t>place every Tuesday from 2:30 to 4:00 as well as any additional days we may needed.</a:t>
            </a:r>
            <a:endParaRPr lang="en-US" sz="2400" b="0" i="0" u="none" dirty="0">
              <a:solidFill>
                <a:srgbClr val="000000"/>
              </a:solidFill>
              <a:latin typeface="Arial"/>
              <a:ea typeface="Arial"/>
              <a:cs typeface="Arial"/>
              <a:sym typeface="Arial"/>
            </a:endParaRPr>
          </a:p>
          <a:p>
            <a:pPr marL="428625" marR="0" lvl="0" indent="-327025" algn="l" rtl="0">
              <a:lnSpc>
                <a:spcPct val="94000"/>
              </a:lnSpc>
              <a:spcBef>
                <a:spcPts val="140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Component and service schedule</a:t>
            </a:r>
          </a:p>
          <a:p>
            <a:pPr marL="860425" marR="0" lvl="1" indent="-327025" algn="l" rtl="0">
              <a:lnSpc>
                <a:spcPct val="94000"/>
              </a:lnSpc>
              <a:spcBef>
                <a:spcPts val="1400"/>
              </a:spcBef>
              <a:spcAft>
                <a:spcPts val="0"/>
              </a:spcAft>
              <a:buClr>
                <a:srgbClr val="000000"/>
              </a:buClr>
              <a:buSzPct val="75000"/>
              <a:buFont typeface="Noto Sans Symbols"/>
              <a:buChar char="−"/>
            </a:pPr>
            <a:r>
              <a:rPr lang="en-US" b="1" dirty="0"/>
              <a:t>Majority of components were already owned by the team, with the exceptions of:</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Kevlar shock cords ordered November 28, arrived December 11</a:t>
            </a:r>
          </a:p>
          <a:p>
            <a:pPr marL="860425" marR="0" lvl="1" indent="-327025" algn="l" rtl="0">
              <a:lnSpc>
                <a:spcPct val="94000"/>
              </a:lnSpc>
              <a:spcBef>
                <a:spcPts val="1400"/>
              </a:spcBef>
              <a:spcAft>
                <a:spcPts val="0"/>
              </a:spcAft>
              <a:buClr>
                <a:srgbClr val="000000"/>
              </a:buClr>
              <a:buSzPct val="75000"/>
              <a:buFont typeface="Noto Sans Symbols"/>
              <a:buChar char="−"/>
            </a:pPr>
            <a:r>
              <a:rPr lang="en-US" b="0" i="0" u="none" strike="noStrike" cap="none" dirty="0">
                <a:solidFill>
                  <a:srgbClr val="000000"/>
                </a:solidFill>
                <a:latin typeface="Arial"/>
                <a:ea typeface="Arial"/>
                <a:cs typeface="Arial"/>
                <a:sym typeface="Arial"/>
              </a:rPr>
              <a:t>Perfect flight altimeters ordered October 2</a:t>
            </a:r>
            <a:r>
              <a:rPr lang="en-US" b="0" i="0" u="none" strike="noStrike" cap="none" baseline="30000" dirty="0">
                <a:solidFill>
                  <a:srgbClr val="000000"/>
                </a:solidFill>
                <a:latin typeface="Arial"/>
                <a:ea typeface="Arial"/>
                <a:cs typeface="Arial"/>
                <a:sym typeface="Arial"/>
              </a:rPr>
              <a:t>nd</a:t>
            </a:r>
            <a:r>
              <a:rPr lang="en-US" b="0" i="0" u="none" strike="noStrike" cap="none" dirty="0">
                <a:solidFill>
                  <a:srgbClr val="000000"/>
                </a:solidFill>
                <a:latin typeface="Arial"/>
                <a:ea typeface="Arial"/>
                <a:cs typeface="Arial"/>
                <a:sym typeface="Arial"/>
              </a:rPr>
              <a:t>, arrived October 9</a:t>
            </a:r>
            <a:r>
              <a:rPr lang="en-US" b="0" i="0" u="none" strike="noStrike" cap="none" baseline="30000" dirty="0">
                <a:solidFill>
                  <a:srgbClr val="000000"/>
                </a:solidFill>
                <a:latin typeface="Arial"/>
                <a:ea typeface="Arial"/>
                <a:cs typeface="Arial"/>
                <a:sym typeface="Arial"/>
              </a:rPr>
              <a:t>th</a:t>
            </a:r>
            <a:r>
              <a:rPr lang="en-US" b="0" i="0" u="none" strike="noStrike" cap="none" dirty="0">
                <a:solidFill>
                  <a:srgbClr val="000000"/>
                </a:solidFill>
                <a:latin typeface="Arial"/>
                <a:ea typeface="Arial"/>
                <a:cs typeface="Arial"/>
                <a:sym typeface="Arial"/>
              </a:rPr>
              <a:t> </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2 Finn cans printed by TE connectivity from student created design on December 19 (made of ULTEM) arrived December 30</a:t>
            </a:r>
            <a:endParaRPr lang="en-US" sz="2000" b="0" i="0" u="none" strike="noStrike" cap="none" dirty="0">
              <a:solidFill>
                <a:srgbClr val="000000"/>
              </a:solidFill>
              <a:latin typeface="Arial"/>
              <a:ea typeface="Arial"/>
              <a:cs typeface="Arial"/>
              <a:sym typeface="Arial"/>
            </a:endParaRPr>
          </a:p>
        </p:txBody>
      </p:sp>
    </p:spTree>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Program Budget</a:t>
            </a:r>
          </a:p>
        </p:txBody>
      </p:sp>
      <p:sp>
        <p:nvSpPr>
          <p:cNvPr id="363" name="Shape 363"/>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dirty="0">
                <a:solidFill>
                  <a:srgbClr val="000000"/>
                </a:solidFill>
                <a:latin typeface="Arial"/>
                <a:ea typeface="Arial"/>
                <a:cs typeface="Arial"/>
                <a:sym typeface="Arial"/>
              </a:rPr>
              <a:t>Show budget for all parts of the program</a:t>
            </a:r>
          </a:p>
          <a:p>
            <a:pPr marL="860425" marR="0" lvl="1" indent="-327025" algn="l" rtl="0">
              <a:lnSpc>
                <a:spcPct val="94000"/>
              </a:lnSpc>
              <a:spcBef>
                <a:spcPts val="1400"/>
              </a:spcBef>
              <a:spcAft>
                <a:spcPts val="0"/>
              </a:spcAft>
              <a:buClr>
                <a:srgbClr val="000000"/>
              </a:buClr>
              <a:buSzPct val="75000"/>
              <a:buFont typeface="Noto Sans Symbols"/>
              <a:buChar char="−"/>
            </a:pPr>
            <a:r>
              <a:rPr lang="en-US" dirty="0"/>
              <a:t>The majority of the components were already owned by the team. Kevlar shock cord (x4)- $84.00  perfect Flight Altimeter (x10)- $470.00 </a:t>
            </a:r>
            <a:endParaRPr lang="en-US"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dirty="0"/>
              <a:t>Each team member has a food budget of $26. We have 11 members and two chaperones. This will be a total of $338 dollars. </a:t>
            </a:r>
            <a:endParaRPr lang="en-US" sz="2000" b="0" i="0" u="none" strike="noStrike" cap="none" dirty="0">
              <a:solidFill>
                <a:srgbClr val="000000"/>
              </a:solidFill>
              <a:latin typeface="Arial"/>
              <a:ea typeface="Arial"/>
              <a:cs typeface="Arial"/>
              <a:sym typeface="Arial"/>
            </a:endParaRPr>
          </a:p>
          <a:p>
            <a:pPr marL="860425" marR="0" lvl="1" indent="-327025" algn="l" rtl="0">
              <a:lnSpc>
                <a:spcPct val="94000"/>
              </a:lnSpc>
              <a:spcBef>
                <a:spcPts val="1100"/>
              </a:spcBef>
              <a:spcAft>
                <a:spcPts val="0"/>
              </a:spcAft>
              <a:buClr>
                <a:srgbClr val="000000"/>
              </a:buClr>
              <a:buSzPct val="75000"/>
              <a:buFont typeface="Noto Sans Symbols"/>
              <a:buChar char="−"/>
            </a:pPr>
            <a:r>
              <a:rPr lang="en-US" sz="2000" b="0" i="0" u="none" strike="noStrike" cap="none" dirty="0">
                <a:solidFill>
                  <a:srgbClr val="000000"/>
                </a:solidFill>
                <a:latin typeface="Arial"/>
                <a:ea typeface="Arial"/>
                <a:cs typeface="Arial"/>
                <a:sym typeface="Arial"/>
              </a:rPr>
              <a:t>We hired to two vans to travel with. Each van is $89 per day. On each van, we receive 50 free miles. After that it is $.25 per miles. </a:t>
            </a:r>
          </a:p>
        </p:txBody>
      </p:sp>
    </p:spTree>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Summary</a:t>
            </a:r>
          </a:p>
        </p:txBody>
      </p:sp>
      <p:sp>
        <p:nvSpPr>
          <p:cNvPr id="370" name="Shape 370"/>
          <p:cNvSpPr txBox="1">
            <a:spLocks noGrp="1"/>
          </p:cNvSpPr>
          <p:nvPr>
            <p:ph type="body" idx="1"/>
          </p:nvPr>
        </p:nvSpPr>
        <p:spPr>
          <a:xfrm>
            <a:off x="336469" y="2012212"/>
            <a:ext cx="9070974" cy="4997449"/>
          </a:xfrm>
          <a:prstGeom prst="rect">
            <a:avLst/>
          </a:prstGeom>
          <a:noFill/>
          <a:ln>
            <a:noFill/>
          </a:ln>
        </p:spPr>
        <p:txBody>
          <a:bodyPr wrap="square" lIns="0" tIns="18000" rIns="0" bIns="0" anchor="t" anchorCtr="0">
            <a:noAutofit/>
          </a:bodyPr>
          <a:lstStyle/>
          <a:p>
            <a:pPr marL="100965" indent="0">
              <a:spcAft>
                <a:spcPts val="0"/>
              </a:spcAft>
              <a:buClr>
                <a:srgbClr val="000000"/>
              </a:buClr>
              <a:buSzPct val="45000"/>
            </a:pPr>
            <a:r>
              <a:rPr lang="es-419" dirty="0"/>
              <a:t>The Team Aether sounding rocket is designed to take photographs from five seconds after launch up to altitudes reaching but not exceeding 2,000 feet. After several successful tests, the rocket has been trouble shot and primed for competition. The subsystems are in the final stages of development and we feel confident in our pending full system tests. </a:t>
            </a:r>
            <a:endParaRPr 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Mission Summary</a:t>
            </a:r>
          </a:p>
        </p:txBody>
      </p:sp>
      <p:sp>
        <p:nvSpPr>
          <p:cNvPr id="4" name="Shape 81">
            <a:extLst>
              <a:ext uri="{FF2B5EF4-FFF2-40B4-BE49-F238E27FC236}">
                <a16:creationId xmlns:a16="http://schemas.microsoft.com/office/drawing/2014/main" id="{87590C5A-69CE-45A2-A447-41F94FCAEB2A}"/>
              </a:ext>
            </a:extLst>
          </p:cNvPr>
          <p:cNvSpPr txBox="1">
            <a:spLocks noGrp="1"/>
          </p:cNvSpPr>
          <p:nvPr/>
        </p:nvSpPr>
        <p:spPr>
          <a:xfrm>
            <a:off x="503237" y="301625"/>
            <a:ext cx="9070974" cy="658812"/>
          </a:xfrm>
          <a:prstGeom prst="rect">
            <a:avLst/>
          </a:prstGeom>
          <a:noFill/>
          <a:ln>
            <a:noFill/>
          </a:ln>
        </p:spPr>
        <p:txBody>
          <a:bodyPr wrap="square" lIns="0" tIns="24100" rIns="0" bIns="0" anchor="ctr" anchorCtr="0">
            <a:noAutofit/>
          </a:bodyPr>
          <a:lstStyle>
            <a:defPPr marR="0" lvl="0" algn="l" rtl="0">
              <a:lnSpc>
                <a:spcPct val="100000"/>
              </a:lnSpc>
              <a:spcBef>
                <a:spcPts val="0"/>
              </a:spcBef>
              <a:spcAft>
                <a:spcPts val="0"/>
              </a:spcAft>
            </a:defPPr>
            <a:lvl1pPr marL="0" marR="0" lvl="0" indent="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1pPr>
            <a:lvl2pPr marL="742950" marR="0" lvl="1" indent="-28575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2pPr>
            <a:lvl3pPr marL="1143000" marR="0" lvl="2"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3pPr>
            <a:lvl4pPr marL="1600200" marR="0" lvl="3"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4pPr>
            <a:lvl5pPr marL="2057400" marR="0" lvl="4"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5pPr>
            <a:lvl6pPr marL="2514600" marR="0" lvl="5"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6pPr>
            <a:lvl7pPr marL="3429000" marR="0" lvl="6"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7pPr>
            <a:lvl8pPr marL="4800600" marR="0" lvl="7"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8pPr>
            <a:lvl9pPr marL="6629400" marR="0" lvl="8"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9p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Mission Summary</a:t>
            </a:r>
          </a:p>
        </p:txBody>
      </p:sp>
      <p:sp>
        <p:nvSpPr>
          <p:cNvPr id="5" name="Shape 82">
            <a:extLst>
              <a:ext uri="{FF2B5EF4-FFF2-40B4-BE49-F238E27FC236}">
                <a16:creationId xmlns:a16="http://schemas.microsoft.com/office/drawing/2014/main" id="{7BA2A674-760A-489C-B1C0-FC3215D86D20}"/>
              </a:ext>
            </a:extLst>
          </p:cNvPr>
          <p:cNvSpPr txBox="1">
            <a:spLocks noGrp="1"/>
          </p:cNvSpPr>
          <p:nvPr/>
        </p:nvSpPr>
        <p:spPr>
          <a:xfrm>
            <a:off x="609664" y="1533525"/>
            <a:ext cx="9070974" cy="4997449"/>
          </a:xfrm>
          <a:prstGeom prst="rect">
            <a:avLst/>
          </a:prstGeom>
          <a:noFill/>
          <a:ln>
            <a:noFill/>
          </a:ln>
        </p:spPr>
        <p:txBody>
          <a:bodyPr wrap="square" lIns="0" tIns="18000" rIns="0" bIns="0" anchor="t" anchorCtr="0">
            <a:noAutofit/>
          </a:bodyPr>
          <a:lstStyle>
            <a:defPPr marR="0" lvl="0" algn="l" rtl="0">
              <a:lnSpc>
                <a:spcPct val="100000"/>
              </a:lnSpc>
              <a:spcBef>
                <a:spcPts val="0"/>
              </a:spcBef>
              <a:spcAft>
                <a:spcPts val="0"/>
              </a:spcAft>
            </a:defPPr>
            <a:lvl1pPr marL="342900" marR="0" lvl="0" indent="-342900" algn="l" rtl="0">
              <a:lnSpc>
                <a:spcPct val="94000"/>
              </a:lnSpc>
              <a:spcBef>
                <a:spcPts val="0"/>
              </a:spcBef>
              <a:spcAft>
                <a:spcPts val="1400"/>
              </a:spcAft>
              <a:buNone/>
              <a:defRPr sz="2400" b="0" i="0" u="none" strike="noStrike" cap="none">
                <a:solidFill>
                  <a:srgbClr val="000000"/>
                </a:solidFill>
                <a:latin typeface="Arial"/>
                <a:ea typeface="Arial"/>
                <a:cs typeface="Arial"/>
                <a:sym typeface="Arial"/>
              </a:defRPr>
            </a:lvl1pPr>
            <a:lvl2pPr marL="742950" marR="0" lvl="1" indent="-285750" algn="l" rtl="0">
              <a:lnSpc>
                <a:spcPct val="94000"/>
              </a:lnSpc>
              <a:spcBef>
                <a:spcPts val="0"/>
              </a:spcBef>
              <a:spcAft>
                <a:spcPts val="1100"/>
              </a:spcAft>
              <a:buNone/>
              <a:defRPr sz="20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800"/>
              </a:spcAft>
              <a:buNone/>
              <a:defRPr sz="16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500"/>
              </a:spcAft>
              <a:buNone/>
              <a:defRPr sz="16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9pPr>
          </a:lstStyle>
          <a:p>
            <a:pPr marL="428625" marR="0" lvl="0" indent="-327025" algn="l" rtl="0">
              <a:lnSpc>
                <a:spcPct val="94000"/>
              </a:lnSpc>
              <a:spcBef>
                <a:spcPts val="0"/>
              </a:spcBef>
              <a:spcAft>
                <a:spcPts val="0"/>
              </a:spcAft>
              <a:buClr>
                <a:srgbClr val="000000"/>
              </a:buClr>
              <a:buSzPct val="45000"/>
              <a:buFont typeface="Noto Sans Symbols"/>
              <a:buChar char="●"/>
            </a:pPr>
            <a:endParaRPr lang="en-US" sz="2400" b="0" i="0" u="none" strike="noStrike" cap="none">
              <a:solidFill>
                <a:srgbClr val="000000"/>
              </a:solidFill>
              <a:latin typeface="Arial"/>
              <a:ea typeface="Arial"/>
              <a:cs typeface="Arial"/>
              <a:sym typeface="Arial"/>
            </a:endParaRPr>
          </a:p>
          <a:p>
            <a:pPr marL="428625" indent="-327025">
              <a:spcAft>
                <a:spcPts val="0"/>
              </a:spcAft>
              <a:buClr>
                <a:srgbClr val="000000"/>
              </a:buClr>
              <a:buSzPct val="45000"/>
              <a:buFont typeface="Noto Sans Symbols"/>
              <a:buChar char="●"/>
            </a:pPr>
            <a:r>
              <a:rPr lang="en-US"/>
              <a:t> Our mission is to launch a sounding rocket, keeping the rocket’s maximum altitude between 1200 and 2000 feet, waiting 5 seconds from launch before taking pictures at a rate of no more than once per second. The rocket must stop taking pictures when it lands.</a:t>
            </a:r>
          </a:p>
          <a:p>
            <a:pPr marL="428625" marR="0" lvl="0" indent="-327025" algn="l" rtl="0">
              <a:lnSpc>
                <a:spcPct val="94000"/>
              </a:lnSpc>
              <a:spcBef>
                <a:spcPts val="1400"/>
              </a:spcBef>
              <a:spcAft>
                <a:spcPts val="0"/>
              </a:spcAft>
              <a:buClr>
                <a:srgbClr val="000000"/>
              </a:buClr>
              <a:buSzPct val="45000"/>
              <a:buFont typeface="Noto Sans Symbols"/>
              <a:buChar char="●"/>
            </a:pPr>
            <a:r>
              <a:rPr lang="en-US" sz="2400" b="0" i="0" u="none" strike="noStrike" cap="none">
                <a:solidFill>
                  <a:srgbClr val="000000"/>
                </a:solidFill>
                <a:latin typeface="Arial"/>
                <a:ea typeface="Arial"/>
                <a:cs typeface="Arial"/>
                <a:sym typeface="Arial"/>
              </a:rPr>
              <a:t>Include any external objectives</a:t>
            </a:r>
          </a:p>
          <a:p>
            <a:pPr marL="428625" indent="-327025">
              <a:spcBef>
                <a:spcPts val="1400"/>
              </a:spcBef>
              <a:spcAft>
                <a:spcPts val="0"/>
              </a:spcAft>
              <a:buClr>
                <a:srgbClr val="000000"/>
              </a:buClr>
              <a:buSzPct val="45000"/>
              <a:buFont typeface="Noto Sans Symbols"/>
              <a:buChar char="●"/>
            </a:pPr>
            <a:r>
              <a:rPr lang="en-US"/>
              <a:t>Send pictures from rocket to ground computer.</a:t>
            </a:r>
          </a:p>
          <a:p>
            <a:pPr marL="428625" indent="-327025">
              <a:spcBef>
                <a:spcPts val="1400"/>
              </a:spcBef>
              <a:spcAft>
                <a:spcPts val="0"/>
              </a:spcAft>
              <a:buClr>
                <a:srgbClr val="000000"/>
              </a:buClr>
              <a:buSzPct val="45000"/>
              <a:buFont typeface="Noto Sans Symbols"/>
              <a:buChar char="●"/>
            </a:pPr>
            <a:endParaRPr lang="en-US"/>
          </a:p>
          <a:p>
            <a:pPr marL="428625" indent="-327025">
              <a:spcBef>
                <a:spcPts val="1400"/>
              </a:spcBef>
              <a:spcAft>
                <a:spcPts val="0"/>
              </a:spcAft>
              <a:buClr>
                <a:srgbClr val="000000"/>
              </a:buClr>
              <a:buSzPct val="45000"/>
              <a:buFont typeface="Noto Sans Symbols"/>
              <a:buChar char="●"/>
            </a:pPr>
            <a:endParaRPr lang="en-US"/>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0"/>
        <p:cNvGrpSpPr/>
        <p:nvPr/>
      </p:nvGrpSpPr>
      <p:grpSpPr>
        <a:xfrm>
          <a:off x="0" y="0"/>
          <a:ext cx="0" cy="0"/>
          <a:chOff x="0" y="0"/>
          <a:chExt cx="0" cy="0"/>
        </a:xfrm>
      </p:grpSpPr>
      <p:sp>
        <p:nvSpPr>
          <p:cNvPr id="8" name="Shape 88">
            <a:extLst>
              <a:ext uri="{FF2B5EF4-FFF2-40B4-BE49-F238E27FC236}">
                <a16:creationId xmlns:a16="http://schemas.microsoft.com/office/drawing/2014/main" id="{AA598704-8934-4876-AF11-897C4DADEA46}"/>
              </a:ext>
            </a:extLst>
          </p:cNvPr>
          <p:cNvSpPr txBox="1">
            <a:spLocks noGrp="1"/>
          </p:cNvSpPr>
          <p:nvPr/>
        </p:nvSpPr>
        <p:spPr>
          <a:xfrm>
            <a:off x="503237" y="301625"/>
            <a:ext cx="9070974" cy="658812"/>
          </a:xfrm>
          <a:prstGeom prst="rect">
            <a:avLst/>
          </a:prstGeom>
          <a:noFill/>
          <a:ln>
            <a:noFill/>
          </a:ln>
        </p:spPr>
        <p:txBody>
          <a:bodyPr wrap="square" lIns="0" tIns="24100" rIns="0" bIns="0" anchor="ctr" anchorCtr="0">
            <a:noAutofit/>
          </a:bodyPr>
          <a:lstStyle>
            <a:defPPr marR="0" lvl="0" algn="l" rtl="0">
              <a:lnSpc>
                <a:spcPct val="100000"/>
              </a:lnSpc>
              <a:spcBef>
                <a:spcPts val="0"/>
              </a:spcBef>
              <a:spcAft>
                <a:spcPts val="0"/>
              </a:spcAft>
            </a:defPPr>
            <a:lvl1pPr marL="0" marR="0" lvl="0" indent="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1pPr>
            <a:lvl2pPr marL="742950" marR="0" lvl="1" indent="-28575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2pPr>
            <a:lvl3pPr marL="1143000" marR="0" lvl="2"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3pPr>
            <a:lvl4pPr marL="1600200" marR="0" lvl="3"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4pPr>
            <a:lvl5pPr marL="2057400" marR="0" lvl="4"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5pPr>
            <a:lvl6pPr marL="2514600" marR="0" lvl="5"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6pPr>
            <a:lvl7pPr marL="3429000" marR="0" lvl="6"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7pPr>
            <a:lvl8pPr marL="4800600" marR="0" lvl="7"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8pPr>
            <a:lvl9pPr marL="6629400" marR="0" lvl="8" indent="-228600" algn="ctr" rtl="0">
              <a:lnSpc>
                <a:spcPct val="94000"/>
              </a:lnSpc>
              <a:spcBef>
                <a:spcPts val="0"/>
              </a:spcBef>
              <a:spcAft>
                <a:spcPts val="0"/>
              </a:spcAft>
              <a:buNone/>
              <a:defRPr sz="3200" b="0" i="0" u="none" strike="noStrike" cap="none">
                <a:solidFill>
                  <a:srgbClr val="000000"/>
                </a:solidFill>
                <a:latin typeface="Arial"/>
                <a:ea typeface="Arial"/>
                <a:cs typeface="Arial"/>
                <a:sym typeface="Arial"/>
              </a:defRPr>
            </a:lvl9p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System Requirement Summary</a:t>
            </a:r>
          </a:p>
        </p:txBody>
      </p:sp>
      <p:sp>
        <p:nvSpPr>
          <p:cNvPr id="9" name="Text Placeholder 3">
            <a:extLst>
              <a:ext uri="{FF2B5EF4-FFF2-40B4-BE49-F238E27FC236}">
                <a16:creationId xmlns:a16="http://schemas.microsoft.com/office/drawing/2014/main" id="{B5288FAA-26D9-4C46-B2CA-EC9A1C1ACEFE}"/>
              </a:ext>
            </a:extLst>
          </p:cNvPr>
          <p:cNvSpPr>
            <a:spLocks noGrp="1"/>
          </p:cNvSpPr>
          <p:nvPr/>
        </p:nvSpPr>
        <p:spPr>
          <a:xfrm>
            <a:off x="503238" y="1768475"/>
            <a:ext cx="8717770" cy="475430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342900" marR="0" lvl="0" indent="-342900" algn="l" rtl="0">
              <a:lnSpc>
                <a:spcPct val="94000"/>
              </a:lnSpc>
              <a:spcBef>
                <a:spcPts val="0"/>
              </a:spcBef>
              <a:spcAft>
                <a:spcPts val="1400"/>
              </a:spcAft>
              <a:buNone/>
              <a:defRPr sz="2400" b="0" i="0" u="none" strike="noStrike" cap="none">
                <a:solidFill>
                  <a:srgbClr val="000000"/>
                </a:solidFill>
                <a:latin typeface="Arial"/>
                <a:ea typeface="Arial"/>
                <a:cs typeface="Arial"/>
                <a:sym typeface="Arial"/>
              </a:defRPr>
            </a:lvl1pPr>
            <a:lvl2pPr marL="742950" marR="0" lvl="1" indent="-285750" algn="l" rtl="0">
              <a:lnSpc>
                <a:spcPct val="94000"/>
              </a:lnSpc>
              <a:spcBef>
                <a:spcPts val="0"/>
              </a:spcBef>
              <a:spcAft>
                <a:spcPts val="1100"/>
              </a:spcAft>
              <a:buNone/>
              <a:defRPr sz="2000" b="0" i="0" u="none" strike="noStrike" cap="none">
                <a:solidFill>
                  <a:srgbClr val="000000"/>
                </a:solidFill>
                <a:latin typeface="Arial"/>
                <a:ea typeface="Arial"/>
                <a:cs typeface="Arial"/>
                <a:sym typeface="Arial"/>
              </a:defRPr>
            </a:lvl2pPr>
            <a:lvl3pPr marL="1143000" marR="0" lvl="2" indent="-228600" algn="l" rtl="0">
              <a:lnSpc>
                <a:spcPct val="94000"/>
              </a:lnSpc>
              <a:spcBef>
                <a:spcPts val="0"/>
              </a:spcBef>
              <a:spcAft>
                <a:spcPts val="800"/>
              </a:spcAft>
              <a:buNone/>
              <a:defRPr sz="1600" b="0" i="0" u="none" strike="noStrike" cap="none">
                <a:solidFill>
                  <a:srgbClr val="000000"/>
                </a:solidFill>
                <a:latin typeface="Arial"/>
                <a:ea typeface="Arial"/>
                <a:cs typeface="Arial"/>
                <a:sym typeface="Arial"/>
              </a:defRPr>
            </a:lvl3pPr>
            <a:lvl4pPr marL="1600200" marR="0" lvl="3" indent="-228600" algn="l" rtl="0">
              <a:lnSpc>
                <a:spcPct val="94000"/>
              </a:lnSpc>
              <a:spcBef>
                <a:spcPts val="0"/>
              </a:spcBef>
              <a:spcAft>
                <a:spcPts val="500"/>
              </a:spcAft>
              <a:buNone/>
              <a:defRPr sz="1600" b="0" i="0" u="none" strike="noStrike" cap="none">
                <a:solidFill>
                  <a:srgbClr val="000000"/>
                </a:solidFill>
                <a:latin typeface="Arial"/>
                <a:ea typeface="Arial"/>
                <a:cs typeface="Arial"/>
                <a:sym typeface="Arial"/>
              </a:defRPr>
            </a:lvl4pPr>
            <a:lvl5pPr marL="2057400" marR="0" lvl="4"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5pPr>
            <a:lvl6pPr marL="2514600" marR="0" lvl="5"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6pPr>
            <a:lvl7pPr marL="3429000" marR="0" lvl="6"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7pPr>
            <a:lvl8pPr marL="4800600" marR="0" lvl="7"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8pPr>
            <a:lvl9pPr marL="6629400" marR="0" lvl="8" indent="-228600" algn="l" rtl="0">
              <a:lnSpc>
                <a:spcPct val="94000"/>
              </a:lnSpc>
              <a:spcBef>
                <a:spcPts val="0"/>
              </a:spcBef>
              <a:spcAft>
                <a:spcPts val="200"/>
              </a:spcAft>
              <a:buNone/>
              <a:defRPr sz="1600" b="0" i="0" u="none" strike="noStrike" cap="none">
                <a:solidFill>
                  <a:srgbClr val="000000"/>
                </a:solidFill>
                <a:latin typeface="Arial"/>
                <a:ea typeface="Arial"/>
                <a:cs typeface="Arial"/>
                <a:sym typeface="Arial"/>
              </a:defRPr>
            </a:lvl9pPr>
          </a:lstStyle>
          <a:p>
            <a:r>
              <a:rPr lang="en-US"/>
              <a:t>Payload Requirements, we must have:</a:t>
            </a:r>
          </a:p>
          <a:p>
            <a:pPr>
              <a:buFont typeface="Arial"/>
              <a:buChar char="•"/>
            </a:pPr>
            <a:r>
              <a:rPr lang="en-US"/>
              <a:t>A camera with a minimum resolution of 640x480 pixels, in color, no video</a:t>
            </a:r>
          </a:p>
          <a:p>
            <a:pPr>
              <a:buFont typeface="Arial"/>
              <a:buChar char="•"/>
            </a:pPr>
            <a:r>
              <a:rPr lang="en-US"/>
              <a:t>An image capture rate of no more than once per second</a:t>
            </a:r>
          </a:p>
          <a:p>
            <a:pPr>
              <a:buFont typeface="Arial"/>
              <a:buChar char="•"/>
            </a:pPr>
            <a:r>
              <a:rPr lang="en-US"/>
              <a:t>Images stored in the payload for download after recovery</a:t>
            </a:r>
          </a:p>
          <a:p>
            <a:pPr>
              <a:buFont typeface="Arial"/>
              <a:buChar char="•"/>
            </a:pPr>
            <a:r>
              <a:rPr lang="en-US"/>
              <a:t>Telemetry transmitted five times per second, including a timestamp with sufficient resolution, current altitude, speed, acceleration, spin rate, and image number.</a:t>
            </a:r>
          </a:p>
          <a:p>
            <a:pPr>
              <a:buFont typeface="Arial"/>
              <a:buChar char="•"/>
            </a:pPr>
            <a:r>
              <a:rPr lang="en-US"/>
              <a:t>A telemetry packet with a packet count that is incremented for each packet</a:t>
            </a:r>
          </a:p>
          <a:p>
            <a:pPr>
              <a:buFont typeface="Arial"/>
              <a:buChar char="•"/>
            </a:pPr>
            <a:endParaRPr lang="en-US"/>
          </a:p>
          <a:p>
            <a:pPr>
              <a:buFont typeface="Arial"/>
              <a:buChar char="•"/>
            </a:pPr>
            <a:endParaRPr lang="en-US"/>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System Concept of Operations</a:t>
            </a:r>
          </a:p>
        </p:txBody>
      </p:sp>
      <p:pic>
        <p:nvPicPr>
          <p:cNvPr id="2" name="Picture 2" descr="A screenshot of a cell phone&#10;&#10;Description generated with very high confidence">
            <a:extLst>
              <a:ext uri="{FF2B5EF4-FFF2-40B4-BE49-F238E27FC236}">
                <a16:creationId xmlns:a16="http://schemas.microsoft.com/office/drawing/2014/main" id="{12DEE749-BE22-4B4A-90CA-F85630ED596E}"/>
              </a:ext>
            </a:extLst>
          </p:cNvPr>
          <p:cNvPicPr>
            <a:picLocks noChangeAspect="1"/>
          </p:cNvPicPr>
          <p:nvPr/>
        </p:nvPicPr>
        <p:blipFill>
          <a:blip r:embed="rId3"/>
          <a:stretch>
            <a:fillRect/>
          </a:stretch>
        </p:blipFill>
        <p:spPr>
          <a:xfrm>
            <a:off x="190520" y="1628775"/>
            <a:ext cx="9797603" cy="4992748"/>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1"/>
        <p:cNvGrpSpPr/>
        <p:nvPr/>
      </p:nvGrpSpPr>
      <p:grpSpPr>
        <a:xfrm>
          <a:off x="0" y="0"/>
          <a:ext cx="0" cy="0"/>
          <a:chOff x="0" y="0"/>
          <a:chExt cx="0" cy="0"/>
        </a:xfrm>
      </p:grpSpPr>
      <p:pic>
        <p:nvPicPr>
          <p:cNvPr id="3" name="Picture 2">
            <a:extLst>
              <a:ext uri="{FF2B5EF4-FFF2-40B4-BE49-F238E27FC236}">
                <a16:creationId xmlns:a16="http://schemas.microsoft.com/office/drawing/2014/main" id="{927FEDD0-4349-4392-86D3-DFB5C22ACD3F}"/>
              </a:ext>
            </a:extLst>
          </p:cNvPr>
          <p:cNvPicPr>
            <a:picLocks noChangeAspect="1"/>
          </p:cNvPicPr>
          <p:nvPr/>
        </p:nvPicPr>
        <p:blipFill>
          <a:blip r:embed="rId3"/>
          <a:stretch>
            <a:fillRect/>
          </a:stretch>
        </p:blipFill>
        <p:spPr>
          <a:xfrm>
            <a:off x="0" y="4559851"/>
            <a:ext cx="10080625" cy="1307038"/>
          </a:xfrm>
          <a:prstGeom prst="rect">
            <a:avLst/>
          </a:prstGeom>
        </p:spPr>
      </p:pic>
      <p:sp>
        <p:nvSpPr>
          <p:cNvPr id="102" name="Shape 102"/>
          <p:cNvSpPr txBox="1">
            <a:spLocks noGrp="1"/>
          </p:cNvSpPr>
          <p:nvPr>
            <p:ph type="title"/>
          </p:nvPr>
        </p:nvSpPr>
        <p:spPr>
          <a:xfrm>
            <a:off x="503237" y="301625"/>
            <a:ext cx="9070974" cy="658812"/>
          </a:xfrm>
          <a:prstGeom prst="rect">
            <a:avLst/>
          </a:prstGeom>
          <a:noFill/>
          <a:ln>
            <a:noFill/>
          </a:ln>
        </p:spPr>
        <p:txBody>
          <a:bodyPr wrap="square" lIns="0" tIns="24100" rIns="0" bIns="0" anchor="ctr" anchorCtr="0">
            <a:noAutofit/>
          </a:bodyPr>
          <a:lstStyle/>
          <a:p>
            <a:pPr marL="0" marR="0" lvl="0" indent="0" algn="ctr" rtl="0">
              <a:lnSpc>
                <a:spcPct val="94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Physical Layout</a:t>
            </a:r>
          </a:p>
        </p:txBody>
      </p:sp>
      <p:sp>
        <p:nvSpPr>
          <p:cNvPr id="103" name="Shape 103"/>
          <p:cNvSpPr txBox="1">
            <a:spLocks noGrp="1"/>
          </p:cNvSpPr>
          <p:nvPr>
            <p:ph type="body" idx="1"/>
          </p:nvPr>
        </p:nvSpPr>
        <p:spPr>
          <a:xfrm>
            <a:off x="503237" y="1768475"/>
            <a:ext cx="9070974" cy="4997449"/>
          </a:xfrm>
          <a:prstGeom prst="rect">
            <a:avLst/>
          </a:prstGeom>
          <a:noFill/>
          <a:ln>
            <a:noFill/>
          </a:ln>
        </p:spPr>
        <p:txBody>
          <a:bodyPr wrap="square" lIns="0" tIns="18000" rIns="0" bIns="0" anchor="t" anchorCtr="0">
            <a:noAutofit/>
          </a:bodyPr>
          <a:lstStyle/>
          <a:p>
            <a:pPr marL="428625" marR="0" lvl="0" indent="-327025" algn="l" rtl="0">
              <a:lnSpc>
                <a:spcPct val="94000"/>
              </a:lnSpc>
              <a:spcBef>
                <a:spcPts val="0"/>
              </a:spcBef>
              <a:spcAft>
                <a:spcPts val="0"/>
              </a:spcAft>
              <a:buClr>
                <a:srgbClr val="000000"/>
              </a:buClr>
              <a:buSzPct val="45000"/>
              <a:buFont typeface="Noto Sans Symbols"/>
              <a:buChar char="●"/>
            </a:pPr>
            <a:r>
              <a:rPr lang="en-US" sz="2400" b="0" i="0" u="none" strike="noStrike" cap="none" dirty="0">
                <a:solidFill>
                  <a:srgbClr val="000000"/>
                </a:solidFill>
                <a:latin typeface="Arial"/>
                <a:ea typeface="Arial"/>
                <a:cs typeface="Arial"/>
                <a:sym typeface="Arial"/>
              </a:rPr>
              <a:t>Diagram of rocket showing major components</a:t>
            </a:r>
          </a:p>
          <a:p>
            <a:pPr marL="863600" lvl="1" indent="-330200">
              <a:lnSpc>
                <a:spcPct val="93000"/>
              </a:lnSpc>
              <a:spcBef>
                <a:spcPts val="1400"/>
              </a:spcBef>
              <a:spcAft>
                <a:spcPts val="0"/>
              </a:spcAft>
              <a:buClr>
                <a:srgbClr val="000000"/>
              </a:buClr>
              <a:buSzPct val="75000"/>
              <a:buFont typeface="Noto Sans Symbols"/>
              <a:buChar char="−"/>
            </a:pPr>
            <a:r>
              <a:rPr lang="en-US" dirty="0"/>
              <a:t>The rocket will be 65 inches long, and 3 inch diameter body tube. </a:t>
            </a:r>
          </a:p>
          <a:p>
            <a:pPr marL="863600" lvl="1" indent="-330200">
              <a:lnSpc>
                <a:spcPct val="93000"/>
              </a:lnSpc>
              <a:spcBef>
                <a:spcPts val="1100"/>
              </a:spcBef>
              <a:spcAft>
                <a:spcPts val="0"/>
              </a:spcAft>
              <a:buClr>
                <a:srgbClr val="000000"/>
              </a:buClr>
              <a:buSzPct val="75000"/>
              <a:buFont typeface="Noto Sans Symbols"/>
              <a:buChar char="−"/>
            </a:pPr>
            <a:r>
              <a:rPr lang="en-US" dirty="0"/>
              <a:t>The payload will be located in the nose cone, and the main parachute will be located in the front body tube. The drogue chute will be in the back body tube. </a:t>
            </a:r>
          </a:p>
          <a:p>
            <a:pPr marL="863600" lvl="1" indent="-330200">
              <a:lnSpc>
                <a:spcPct val="93000"/>
              </a:lnSpc>
              <a:spcBef>
                <a:spcPts val="1100"/>
              </a:spcBef>
              <a:spcAft>
                <a:spcPts val="0"/>
              </a:spcAft>
              <a:buClr>
                <a:srgbClr val="000000"/>
              </a:buClr>
              <a:buSzPct val="75000"/>
              <a:buFont typeface="Noto Sans Symbols"/>
              <a:buChar char="−"/>
            </a:pPr>
            <a:endParaRPr lang="en-US" dirty="0"/>
          </a:p>
        </p:txBody>
      </p:sp>
      <p:cxnSp>
        <p:nvCxnSpPr>
          <p:cNvPr id="7" name="Straight Arrow Connector 6">
            <a:extLst>
              <a:ext uri="{FF2B5EF4-FFF2-40B4-BE49-F238E27FC236}">
                <a16:creationId xmlns:a16="http://schemas.microsoft.com/office/drawing/2014/main" id="{A9C7C16A-E574-44CA-872F-761B0E0269BD}"/>
              </a:ext>
            </a:extLst>
          </p:cNvPr>
          <p:cNvCxnSpPr/>
          <p:nvPr/>
        </p:nvCxnSpPr>
        <p:spPr>
          <a:xfrm flipV="1">
            <a:off x="3869551" y="5647193"/>
            <a:ext cx="1032387" cy="109138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D70F1145-24C8-4F04-BDA5-1A0B2C291416}"/>
              </a:ext>
            </a:extLst>
          </p:cNvPr>
          <p:cNvSpPr txBox="1"/>
          <p:nvPr/>
        </p:nvSpPr>
        <p:spPr>
          <a:xfrm>
            <a:off x="3428481" y="6738574"/>
            <a:ext cx="1185528" cy="369332"/>
          </a:xfrm>
          <a:prstGeom prst="rect">
            <a:avLst/>
          </a:prstGeom>
          <a:noFill/>
        </p:spPr>
        <p:txBody>
          <a:bodyPr wrap="square" rtlCol="0" anchor="t">
            <a:spAutoFit/>
          </a:bodyPr>
          <a:lstStyle/>
          <a:p>
            <a:r>
              <a:rPr lang="en-US" sz="1800" dirty="0">
                <a:solidFill>
                  <a:schemeClr val="tx1"/>
                </a:solidFill>
              </a:rPr>
              <a:t>E-Bay</a:t>
            </a:r>
          </a:p>
        </p:txBody>
      </p:sp>
      <p:sp>
        <p:nvSpPr>
          <p:cNvPr id="10" name="TextBox 9">
            <a:extLst>
              <a:ext uri="{FF2B5EF4-FFF2-40B4-BE49-F238E27FC236}">
                <a16:creationId xmlns:a16="http://schemas.microsoft.com/office/drawing/2014/main" id="{46D283F3-C021-476B-BCE0-0B6F4FACDA0B}"/>
              </a:ext>
            </a:extLst>
          </p:cNvPr>
          <p:cNvSpPr txBox="1"/>
          <p:nvPr/>
        </p:nvSpPr>
        <p:spPr>
          <a:xfrm>
            <a:off x="1025900" y="5213370"/>
            <a:ext cx="193920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dirty="0"/>
              <a:t>Nose cone</a:t>
            </a:r>
          </a:p>
        </p:txBody>
      </p:sp>
      <p:sp>
        <p:nvSpPr>
          <p:cNvPr id="11" name="TextBox 10">
            <a:extLst>
              <a:ext uri="{FF2B5EF4-FFF2-40B4-BE49-F238E27FC236}">
                <a16:creationId xmlns:a16="http://schemas.microsoft.com/office/drawing/2014/main" id="{173B91AF-B6B8-4C1D-8FE4-4FDB772C829F}"/>
              </a:ext>
            </a:extLst>
          </p:cNvPr>
          <p:cNvSpPr txBox="1"/>
          <p:nvPr/>
        </p:nvSpPr>
        <p:spPr>
          <a:xfrm>
            <a:off x="3140552" y="5217193"/>
            <a:ext cx="1761386" cy="3385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Front body tube</a:t>
            </a:r>
          </a:p>
        </p:txBody>
      </p:sp>
      <p:sp>
        <p:nvSpPr>
          <p:cNvPr id="12" name="TextBox 11">
            <a:extLst>
              <a:ext uri="{FF2B5EF4-FFF2-40B4-BE49-F238E27FC236}">
                <a16:creationId xmlns:a16="http://schemas.microsoft.com/office/drawing/2014/main" id="{51E69816-E247-41FD-983A-1B23C5D85D14}"/>
              </a:ext>
            </a:extLst>
          </p:cNvPr>
          <p:cNvSpPr txBox="1"/>
          <p:nvPr/>
        </p:nvSpPr>
        <p:spPr>
          <a:xfrm>
            <a:off x="6052653" y="5217193"/>
            <a:ext cx="1696499" cy="3385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Back body tube</a:t>
            </a:r>
          </a:p>
        </p:txBody>
      </p:sp>
      <p:sp>
        <p:nvSpPr>
          <p:cNvPr id="13" name="TextBox 12">
            <a:extLst>
              <a:ext uri="{FF2B5EF4-FFF2-40B4-BE49-F238E27FC236}">
                <a16:creationId xmlns:a16="http://schemas.microsoft.com/office/drawing/2014/main" id="{ABDD9462-D7C4-4154-AFE5-29B945A3ECB7}"/>
              </a:ext>
            </a:extLst>
          </p:cNvPr>
          <p:cNvSpPr txBox="1"/>
          <p:nvPr/>
        </p:nvSpPr>
        <p:spPr>
          <a:xfrm>
            <a:off x="9126350" y="4781296"/>
            <a:ext cx="772481"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t>Fins</a:t>
            </a:r>
          </a:p>
        </p:txBody>
      </p:sp>
    </p:spTree>
  </p:cSld>
  <p:clrMapOvr>
    <a:masterClrMapping/>
  </p:clrMapOvr>
  <p:transition spd="med">
    <p:fade/>
  </p:transition>
</p:sld>
</file>

<file path=ppt/theme/theme1.xml><?xml version="1.0" encoding="utf-8"?>
<a:theme xmlns:a="http://schemas.openxmlformats.org/drawingml/2006/main" name="1_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10986</TotalTime>
  <Words>1798</Words>
  <Application>Microsoft Office PowerPoint</Application>
  <PresentationFormat>Custom</PresentationFormat>
  <Paragraphs>313</Paragraphs>
  <Slides>55</Slides>
  <Notes>47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Noto Sans Symbols</vt:lpstr>
      <vt:lpstr>Times New Roman</vt:lpstr>
      <vt:lpstr>Wingdings</vt:lpstr>
      <vt:lpstr>1_POI_THEME_TEMPLATE_DESIGN</vt:lpstr>
      <vt:lpstr>PowerPoint Presentation</vt:lpstr>
      <vt:lpstr>Presentation Outline</vt:lpstr>
      <vt:lpstr>Team Organization</vt:lpstr>
      <vt:lpstr>Acronyms</vt:lpstr>
      <vt:lpstr>PowerPoint Presentation</vt:lpstr>
      <vt:lpstr>Mission Summary</vt:lpstr>
      <vt:lpstr>PowerPoint Presentation</vt:lpstr>
      <vt:lpstr>System Concept of Operations</vt:lpstr>
      <vt:lpstr>Physical Layout</vt:lpstr>
      <vt:lpstr>PowerPoint Presentation</vt:lpstr>
      <vt:lpstr>Changes Since PDR</vt:lpstr>
      <vt:lpstr>Overview of Rocket</vt:lpstr>
      <vt:lpstr>Rocket Materials</vt:lpstr>
      <vt:lpstr>Rocket Recovery System</vt:lpstr>
      <vt:lpstr>Rocket Recovery System Deployment Method</vt:lpstr>
      <vt:lpstr>Wiring diagram of altimeter </vt:lpstr>
      <vt:lpstr>Rocket Motor Selection</vt:lpstr>
      <vt:lpstr>Primary Motor Simulations</vt:lpstr>
      <vt:lpstr>Secondary Motor Simulations</vt:lpstr>
      <vt:lpstr>Test Flights</vt:lpstr>
      <vt:lpstr>PowerPoint Presentation</vt:lpstr>
      <vt:lpstr>Payload Design Overview</vt:lpstr>
      <vt:lpstr>PowerPoint Presentation</vt:lpstr>
      <vt:lpstr>Base Station Hardware</vt:lpstr>
      <vt:lpstr>Rocket Payload components </vt:lpstr>
      <vt:lpstr>PowerPoint Presentation</vt:lpstr>
      <vt:lpstr>Mechanical Layout</vt:lpstr>
      <vt:lpstr>Mechanical Subsystem</vt:lpstr>
      <vt:lpstr>PowerPoint Presentation</vt:lpstr>
      <vt:lpstr>Payload Electronics</vt:lpstr>
      <vt:lpstr>Processor and Memory</vt:lpstr>
      <vt:lpstr>Payload Sensors</vt:lpstr>
      <vt:lpstr>Payload Radio</vt:lpstr>
      <vt:lpstr>Payload Radio Antenna</vt:lpstr>
      <vt:lpstr>Payload Power</vt:lpstr>
      <vt:lpstr>Payload Power Distribution</vt:lpstr>
      <vt:lpstr>Additional Sensors</vt:lpstr>
      <vt:lpstr>PowerPoint Presentation</vt:lpstr>
      <vt:lpstr>Payload Software Design</vt:lpstr>
      <vt:lpstr>Telemetry</vt:lpstr>
      <vt:lpstr>Software Development Plan</vt:lpstr>
      <vt:lpstr>Payload Integration</vt:lpstr>
      <vt:lpstr>Payload Integration (cont.)</vt:lpstr>
      <vt:lpstr>PowerPoint Presentation</vt:lpstr>
      <vt:lpstr>Ground Station Design</vt:lpstr>
      <vt:lpstr>Ground Station Antenna</vt:lpstr>
      <vt:lpstr>Ground Station Software</vt:lpstr>
      <vt:lpstr>Ground Station Portability</vt:lpstr>
      <vt:lpstr>PowerPoint Presentation</vt:lpstr>
      <vt:lpstr>Payload Testing</vt:lpstr>
      <vt:lpstr>Rocket Testing</vt:lpstr>
      <vt:lpstr>Flight Operations</vt:lpstr>
      <vt:lpstr>Program Schedule</vt:lpstr>
      <vt:lpstr>Program Budget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family</dc:creator>
  <cp:lastModifiedBy>Adam.J.Winchell</cp:lastModifiedBy>
  <cp:revision>5</cp:revision>
  <dcterms:modified xsi:type="dcterms:W3CDTF">2018-02-02T19:54:28Z</dcterms:modified>
</cp:coreProperties>
</file>