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5" r:id="rId3"/>
    <p:sldId id="257" r:id="rId4"/>
    <p:sldId id="261" r:id="rId5"/>
    <p:sldId id="258" r:id="rId6"/>
    <p:sldId id="259" r:id="rId7"/>
    <p:sldId id="262" r:id="rId8"/>
    <p:sldId id="263" r:id="rId9"/>
    <p:sldId id="264" r:id="rId10"/>
  </p:sldIdLst>
  <p:sldSz cx="10080625" cy="7559675"/>
  <p:notesSz cx="7772400" cy="10058400"/>
  <p:embeddedFontLst>
    <p:embeddedFont>
      <p:font typeface="Raleway" panose="020B0604020202020204" charset="0"/>
      <p:regular r:id="rId12"/>
      <p:bold r:id="rId13"/>
      <p:italic r:id="rId14"/>
      <p:boldItalic r:id="rId15"/>
    </p:embeddedFont>
    <p:embeddedFont>
      <p:font typeface="Lat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sldNum" idx="12"/>
          </p:nvPr>
        </p:nvSpPr>
        <p:spPr>
          <a:xfrm>
            <a:off x="4398962" y="9555161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772400" cy="10058399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7772400" cy="10058399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7"/>
            <a:ext cx="5024436" cy="37671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398962" y="0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0" y="9555161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4"/>
          </p:nvPr>
        </p:nvSpPr>
        <p:spPr>
          <a:xfrm>
            <a:off x="4398962" y="9555161"/>
            <a:ext cx="3368674" cy="4984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63865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1" name="Shape 91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73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9" name="Shape 99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http://www.nar.org/nar-products/rocket-stability/</a:t>
            </a:r>
          </a:p>
        </p:txBody>
      </p:sp>
    </p:spTree>
    <p:extLst>
      <p:ext uri="{BB962C8B-B14F-4D97-AF65-F5344CB8AC3E}">
        <p14:creationId xmlns:p14="http://schemas.microsoft.com/office/powerpoint/2010/main" val="338922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9" name="Shape 99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http://www.nar.org/nar-products/rocket-stability/</a:t>
            </a:r>
          </a:p>
        </p:txBody>
      </p:sp>
    </p:spTree>
    <p:extLst>
      <p:ext uri="{BB962C8B-B14F-4D97-AF65-F5344CB8AC3E}">
        <p14:creationId xmlns:p14="http://schemas.microsoft.com/office/powerpoint/2010/main" val="3414368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07" name="Shape 107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0100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5" name="Shape 115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0073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5" name="Shape 115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8217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3" name="Shape 123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6796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3" name="Shape 123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3475" cy="45211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873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8" name="Shape 18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804167" y="1943674"/>
            <a:ext cx="8475600" cy="24468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804363" y="4663379"/>
            <a:ext cx="8475600" cy="7953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Shape 81"/>
          <p:cNvGrpSpPr/>
          <p:nvPr/>
        </p:nvGrpSpPr>
        <p:grpSpPr>
          <a:xfrm>
            <a:off x="915619" y="6127472"/>
            <a:ext cx="822191" cy="67352"/>
            <a:chOff x="4580560" y="2589003"/>
            <a:chExt cx="1064463" cy="25200"/>
          </a:xfrm>
        </p:grpSpPr>
        <p:sp>
          <p:nvSpPr>
            <p:cNvPr id="82" name="Shape 82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04167" y="1078725"/>
            <a:ext cx="8475900" cy="1829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9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04167" y="3340583"/>
            <a:ext cx="8475900" cy="23229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04167" y="1943674"/>
            <a:ext cx="8475900" cy="22320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2" name="Shape 32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33" name="Shape 33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04167" y="1938089"/>
            <a:ext cx="8476200" cy="7866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04167" y="3055432"/>
            <a:ext cx="8476200" cy="3323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0" name="Shape 40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41" name="Shape 41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04167" y="1938089"/>
            <a:ext cx="8475900" cy="7866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04030" y="3055432"/>
            <a:ext cx="4161000" cy="3323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5119250" y="3055432"/>
            <a:ext cx="4161000" cy="3323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804167" y="1938089"/>
            <a:ext cx="8475900" cy="7866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0"/>
            <a:ext cx="10080600" cy="71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6" name="Shape 56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04774" y="1938089"/>
            <a:ext cx="3639000" cy="2030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95100" y="4088448"/>
            <a:ext cx="3639000" cy="23478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915619" y="6127472"/>
            <a:ext cx="822191" cy="67352"/>
            <a:chOff x="4580560" y="2589003"/>
            <a:chExt cx="1064463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04167" y="1270307"/>
            <a:ext cx="7740300" cy="4387200"/>
          </a:xfrm>
          <a:prstGeom prst="rect">
            <a:avLst/>
          </a:prstGeom>
        </p:spPr>
        <p:txBody>
          <a:bodyPr wrap="square" lIns="111975" tIns="111975" rIns="111975" bIns="11197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0" y="0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0" name="Shape 70"/>
          <p:cNvGrpSpPr/>
          <p:nvPr/>
        </p:nvGrpSpPr>
        <p:grpSpPr>
          <a:xfrm>
            <a:off x="915619" y="1750732"/>
            <a:ext cx="822191" cy="67352"/>
            <a:chOff x="4580560" y="2589003"/>
            <a:chExt cx="1064463" cy="25200"/>
          </a:xfrm>
        </p:grpSpPr>
        <p:sp>
          <p:nvSpPr>
            <p:cNvPr id="71" name="Shape 71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111975" tIns="111975" rIns="111975" bIns="1119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04774" y="1938089"/>
            <a:ext cx="3639000" cy="24798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799207" y="4646661"/>
            <a:ext cx="3639000" cy="11154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5704223" y="1988024"/>
            <a:ext cx="3720000" cy="4446600"/>
          </a:xfrm>
          <a:prstGeom prst="rect">
            <a:avLst/>
          </a:prstGeom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99207" y="6426570"/>
            <a:ext cx="8485800" cy="676799"/>
          </a:xfrm>
          <a:prstGeom prst="rect">
            <a:avLst/>
          </a:prstGeom>
        </p:spPr>
        <p:txBody>
          <a:bodyPr wrap="square" lIns="111975" tIns="111975" rIns="111975" bIns="11197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lin ang="5400012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wrap="square" lIns="111975" tIns="111975" rIns="111975" bIns="111975" anchor="t" anchorCtr="0"/>
          <a:lstStyle>
            <a:lvl1pPr lvl="0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ct val="100000"/>
              <a:buFont typeface="Raleway"/>
              <a:buNone/>
              <a:defRPr sz="3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43627" y="1693853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wrap="square" lIns="111975" tIns="111975" rIns="111975" bIns="11197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●"/>
              <a:defRPr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○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■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○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■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○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accent1"/>
              </a:buClr>
              <a:buSzPct val="100000"/>
              <a:buFont typeface="Lato"/>
              <a:buChar char="■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wrap="square" lIns="111975" tIns="111975" rIns="111975" bIns="11197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-US"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504762" y="1978550"/>
            <a:ext cx="9071100" cy="18984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/>
              <a:t>Sounding Rocket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/>
              <a:t>Safety Document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504762" y="4963525"/>
            <a:ext cx="9071100" cy="14067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342900" marR="0" lvl="0" indent="-3429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dirty="0">
                <a:solidFill>
                  <a:schemeClr val="dk2"/>
                </a:solidFill>
              </a:rPr>
              <a:t>Spring Grove Area High School</a:t>
            </a:r>
          </a:p>
          <a:p>
            <a:pPr marL="342900" marR="0" lvl="0" indent="-3429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3200" dirty="0"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 </a:t>
            </a: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Aether</a:t>
            </a:r>
            <a:endParaRPr lang="en-US" sz="32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503299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</a:t>
            </a:r>
            <a:r>
              <a:rPr lang="en-US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esign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503299" y="1861360"/>
            <a:ext cx="9071100" cy="562680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8625" lvl="0" indent="-327025">
              <a:lnSpc>
                <a:spcPct val="94000"/>
              </a:lnSpc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 - 1/16 inch Phenolic Tubing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 – Ultem 3D Printed Fin Can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Nosecone material – Fiberglass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Adhesives 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Used - 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Rocket-Poxy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5-Minute Epoxy, and JB Weld. 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Guides – Linear Rail Guides</a:t>
            </a:r>
          </a:p>
          <a:p>
            <a:pPr marL="428625" lvl="0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Bulkheads – 1/16 inch fiberglass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Motor Tube – 1/16 inch fiberglass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Parachute selection- 36 inch elliptical parachute from Fruity Chutes for main and drogue parachute They’re protected by Nomex heat shields and Nomex shock cord sleeves. 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36inch elliptical parachute from Fruity Chutes for main and one for the drogue parachute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7/16 inch tubular Kevlar (50 feet) 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880 lb. limit quick links and swivels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Key Switch -  Type 2, made by CNK 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U Bolts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Wires </a:t>
            </a:r>
          </a:p>
          <a:p>
            <a:pPr marL="428625" indent="-327025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Ejection Wells – 1/4” PVC caps</a:t>
            </a:r>
            <a:endParaRPr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2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0689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503299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</a:t>
            </a:r>
            <a:r>
              <a:rPr lang="en-US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esign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503299" y="1944569"/>
            <a:ext cx="9071100" cy="5325738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r>
              <a:rPr lang="en-US" sz="1400" b="1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A d</a:t>
            </a:r>
            <a:r>
              <a:rPr lang="en-US" sz="1400" b="1" i="0" u="none" strike="noStrike" cap="none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rawing of the rocket identifying all of its components a</a:t>
            </a:r>
            <a:r>
              <a:rPr lang="en-US" sz="1400" b="1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nd their dimensions– (see rocket diagram slide)</a:t>
            </a:r>
          </a:p>
          <a:p>
            <a:r>
              <a:rPr lang="en-US" sz="1400" b="1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On the pad weight:</a:t>
            </a:r>
          </a:p>
          <a:p>
            <a:pPr marL="457200" marR="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1400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Primary Motor- Cesaroni I350 (170.8oz)</a:t>
            </a:r>
          </a:p>
          <a:p>
            <a:pPr marL="457200" lvl="2" indent="-317500">
              <a:lnSpc>
                <a:spcPct val="200000"/>
              </a:lnSpc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Backup Motor- Cesaroni I540 (170.16oz)</a:t>
            </a:r>
          </a:p>
          <a:p>
            <a:pPr marL="457200" lvl="2" indent="-317500">
              <a:lnSpc>
                <a:spcPct val="200000"/>
              </a:lnSpc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endParaRPr sz="1400" dirty="0">
              <a:solidFill>
                <a:schemeClr val="bg2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1400" b="1" i="0" u="none" strike="noStrike" cap="none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Location of Center of Pressure (CP) from the tip of the nose cone-</a:t>
            </a:r>
          </a:p>
          <a:p>
            <a:pPr lvl="3"/>
            <a:r>
              <a:rPr lang="en-US" sz="1400" i="0" u="none" strike="noStrike" cap="none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50.03 inches from nose cone</a:t>
            </a:r>
            <a:endParaRPr lang="en-US" sz="1400" dirty="0">
              <a:solidFill>
                <a:schemeClr val="bg2"/>
              </a:solidFill>
              <a:latin typeface="+mn-lt"/>
              <a:cs typeface="Arial"/>
              <a:sym typeface="Arial"/>
            </a:endParaRPr>
          </a:p>
          <a:p>
            <a:r>
              <a:rPr lang="en-US" sz="1400" b="1" i="0" u="none" strike="noStrike" cap="none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Location of Center of Gravity (</a:t>
            </a:r>
            <a:r>
              <a:rPr lang="en-US" sz="1400" b="1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CG) from the tip of the nose CG: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Primary motor --33.45 inches from nose cone (stability of 5.53)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○"/>
            </a:pPr>
            <a:r>
              <a:rPr lang="en-US" sz="1400" dirty="0">
                <a:solidFill>
                  <a:schemeClr val="bg2"/>
                </a:solidFill>
                <a:latin typeface="+mn-lt"/>
                <a:ea typeface="Arial"/>
                <a:cs typeface="Arial"/>
                <a:sym typeface="Arial"/>
              </a:rPr>
              <a:t>Backup motor –33.35 inches from nose cone (stability of 5.56)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bg2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400" dirty="0">
              <a:solidFill>
                <a:schemeClr val="bg2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400" dirty="0">
              <a:solidFill>
                <a:schemeClr val="bg2"/>
              </a:solidFill>
              <a:latin typeface="+mn-lt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400" dirty="0">
              <a:solidFill>
                <a:schemeClr val="bg2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Rocket Diagram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1" y="3417084"/>
            <a:ext cx="9987124" cy="25725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3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504762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Primary and Secondary </a:t>
            </a: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504762" y="1644217"/>
            <a:ext cx="9071100" cy="5512333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572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800" b="1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Cesaroni I350</a:t>
            </a:r>
            <a:endParaRPr lang="en-US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Active motor retention. Motor retainer used is an Aeropack motor retainer</a:t>
            </a:r>
          </a:p>
          <a:p>
            <a:pPr marL="457200" marR="0" lvl="0" indent="-31750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140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TWR: 7.42:1</a:t>
            </a:r>
            <a:endParaRPr lang="en-US"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>
              <a:lnSpc>
                <a:spcPct val="200000"/>
              </a:lnSpc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800" b="1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Cesaroni I540</a:t>
            </a:r>
            <a:endParaRPr lang="en-US" sz="1400" b="1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Active motor retention. Motor retainer used is an Aeropack motor retainer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TWR: 11.4:1</a:t>
            </a:r>
          </a:p>
          <a:p>
            <a:pPr lvl="0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A34F4B-00C8-4F0A-B424-5E91170F2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194" y="5566701"/>
            <a:ext cx="9585286" cy="1042177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1E99DB0-531D-42F8-AFCC-B139A0DCFA2E}"/>
              </a:ext>
            </a:extLst>
          </p:cNvPr>
          <p:cNvCxnSpPr>
            <a:cxnSpLocks/>
          </p:cNvCxnSpPr>
          <p:nvPr/>
        </p:nvCxnSpPr>
        <p:spPr>
          <a:xfrm flipH="1" flipV="1">
            <a:off x="1487837" y="6447295"/>
            <a:ext cx="2061275" cy="709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11EDECF-BB06-4CE1-A3BF-BD23D97DAA97}"/>
              </a:ext>
            </a:extLst>
          </p:cNvPr>
          <p:cNvSpPr txBox="1"/>
          <p:nvPr/>
        </p:nvSpPr>
        <p:spPr>
          <a:xfrm>
            <a:off x="3425125" y="7021746"/>
            <a:ext cx="2727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adding 300g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03237" y="-52925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Recovery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04762" y="2012050"/>
            <a:ext cx="9071100" cy="534812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57200" lvl="0" indent="-330200">
              <a:lnSpc>
                <a:spcPct val="200000"/>
              </a:lnSpc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Document method of initiating recovery</a:t>
            </a:r>
          </a:p>
          <a:p>
            <a:pPr marL="914400" lvl="1" indent="-330200">
              <a:lnSpc>
                <a:spcPct val="100000"/>
              </a:lnSpc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600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Electronics Bay is used for ejection charge initiations.</a:t>
            </a:r>
            <a:endParaRPr lang="en-US" dirty="0">
              <a:solidFill>
                <a:schemeClr val="dk2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Parachute</a:t>
            </a:r>
          </a:p>
          <a:p>
            <a:pPr marL="914400" lvl="1" indent="-3302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36inch elliptical parachute from Fruity Chutes for main and one for the drogue parachute</a:t>
            </a:r>
          </a:p>
          <a:p>
            <a:pPr marL="914400" lvl="1" indent="-3302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600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main, a safe decent is less than 20ft/s. We used RockSim to calculate the decent rate.</a:t>
            </a:r>
          </a:p>
          <a:p>
            <a:pPr marL="914400" lvl="1" indent="-3302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600" dirty="0">
                <a:solidFill>
                  <a:schemeClr val="dk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protect the parachutes,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we’re using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Nomex heat shields and Nomex shock cord sleeves. </a:t>
            </a:r>
            <a:endParaRPr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03237" y="-52925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Recovery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04762" y="5099641"/>
            <a:ext cx="9071100" cy="1881465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819150" lvl="1" indent="-285750"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  <a:latin typeface="Arial"/>
                <a:cs typeface="Arial"/>
              </a:rPr>
              <a:t>1/8 inch tubular Kevlar, 1200 lb. max</a:t>
            </a:r>
          </a:p>
          <a:p>
            <a:pPr marL="860425" lvl="1" indent="-327025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  <a:latin typeface="Arial"/>
                <a:cs typeface="Arial"/>
              </a:rPr>
              <a:t>Swivel and quick links. 880 lbs. max</a:t>
            </a:r>
          </a:p>
          <a:p>
            <a:pPr marL="860425" lvl="1" indent="-327025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U-Bolts are mounted to the E-bay bulkheads with washers and lock nuts, and then epoxy overtop. This stops the nuts from coming loose, or anything un-attaching</a:t>
            </a:r>
            <a:endParaRPr lang="en-US" sz="1600" dirty="0">
              <a:solidFill>
                <a:schemeClr val="bg2"/>
              </a:solidFill>
              <a:latin typeface="Arial"/>
              <a:cs typeface="Arial"/>
            </a:endParaRPr>
          </a:p>
          <a:p>
            <a:pPr marR="0" lvl="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bg2"/>
                </a:solidFill>
              </a:rPr>
              <a:t>7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1ECB57-C854-41CA-983B-033AA840C893}"/>
              </a:ext>
            </a:extLst>
          </p:cNvPr>
          <p:cNvSpPr>
            <a:spLocks/>
          </p:cNvSpPr>
          <p:nvPr/>
        </p:nvSpPr>
        <p:spPr>
          <a:xfrm>
            <a:off x="8781871" y="3439469"/>
            <a:ext cx="40353" cy="432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F3495A8-31CD-4F14-867E-53850B8A01B1}"/>
              </a:ext>
            </a:extLst>
          </p:cNvPr>
          <p:cNvSpPr>
            <a:spLocks/>
          </p:cNvSpPr>
          <p:nvPr/>
        </p:nvSpPr>
        <p:spPr>
          <a:xfrm>
            <a:off x="340558" y="3453149"/>
            <a:ext cx="1275015" cy="186640"/>
          </a:xfrm>
          <a:custGeom>
            <a:avLst/>
            <a:gdLst>
              <a:gd name="connsiteX0" fmla="*/ 2278251 w 2278251"/>
              <a:gd name="connsiteY0" fmla="*/ 0 h 325464"/>
              <a:gd name="connsiteX1" fmla="*/ 1084882 w 2278251"/>
              <a:gd name="connsiteY1" fmla="*/ 92989 h 325464"/>
              <a:gd name="connsiteX2" fmla="*/ 0 w 2278251"/>
              <a:gd name="connsiteY2" fmla="*/ 325464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8251" h="325464">
                <a:moveTo>
                  <a:pt x="2278251" y="0"/>
                </a:moveTo>
                <a:cubicBezTo>
                  <a:pt x="1871420" y="19372"/>
                  <a:pt x="1464590" y="38745"/>
                  <a:pt x="1084882" y="92989"/>
                </a:cubicBezTo>
                <a:cubicBezTo>
                  <a:pt x="705174" y="147233"/>
                  <a:pt x="352587" y="236348"/>
                  <a:pt x="0" y="325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07B2E8C-3FC8-4187-A38F-068D5F7E2CE3}"/>
              </a:ext>
            </a:extLst>
          </p:cNvPr>
          <p:cNvSpPr>
            <a:spLocks/>
          </p:cNvSpPr>
          <p:nvPr/>
        </p:nvSpPr>
        <p:spPr>
          <a:xfrm flipV="1">
            <a:off x="341745" y="3646151"/>
            <a:ext cx="1229204" cy="247913"/>
          </a:xfrm>
          <a:custGeom>
            <a:avLst/>
            <a:gdLst>
              <a:gd name="connsiteX0" fmla="*/ 2278251 w 2278251"/>
              <a:gd name="connsiteY0" fmla="*/ 0 h 325464"/>
              <a:gd name="connsiteX1" fmla="*/ 1084882 w 2278251"/>
              <a:gd name="connsiteY1" fmla="*/ 92989 h 325464"/>
              <a:gd name="connsiteX2" fmla="*/ 0 w 2278251"/>
              <a:gd name="connsiteY2" fmla="*/ 325464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8251" h="325464">
                <a:moveTo>
                  <a:pt x="2278251" y="0"/>
                </a:moveTo>
                <a:cubicBezTo>
                  <a:pt x="1871420" y="19372"/>
                  <a:pt x="1464590" y="38745"/>
                  <a:pt x="1084882" y="92989"/>
                </a:cubicBezTo>
                <a:cubicBezTo>
                  <a:pt x="705174" y="147233"/>
                  <a:pt x="352587" y="236348"/>
                  <a:pt x="0" y="325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8F677-C836-42BE-A4A4-4D9B2549CBB3}"/>
              </a:ext>
            </a:extLst>
          </p:cNvPr>
          <p:cNvSpPr>
            <a:spLocks/>
          </p:cNvSpPr>
          <p:nvPr/>
        </p:nvSpPr>
        <p:spPr>
          <a:xfrm>
            <a:off x="5301844" y="3485632"/>
            <a:ext cx="94317" cy="441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4D4B24-4725-4C9A-82EE-EBB2D3435E14}"/>
              </a:ext>
            </a:extLst>
          </p:cNvPr>
          <p:cNvSpPr>
            <a:spLocks/>
          </p:cNvSpPr>
          <p:nvPr/>
        </p:nvSpPr>
        <p:spPr>
          <a:xfrm>
            <a:off x="1999701" y="823009"/>
            <a:ext cx="1304152" cy="1330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Main Chute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93ADA-21AF-4591-990F-6B2D7631A474}"/>
              </a:ext>
            </a:extLst>
          </p:cNvPr>
          <p:cNvSpPr>
            <a:spLocks/>
          </p:cNvSpPr>
          <p:nvPr/>
        </p:nvSpPr>
        <p:spPr>
          <a:xfrm>
            <a:off x="6594842" y="1508565"/>
            <a:ext cx="1045822" cy="6447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Drogue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Chute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DE6973-4B2B-48FA-A7C7-B620CAF91CE8}"/>
              </a:ext>
            </a:extLst>
          </p:cNvPr>
          <p:cNvSpPr>
            <a:spLocks/>
          </p:cNvSpPr>
          <p:nvPr/>
        </p:nvSpPr>
        <p:spPr>
          <a:xfrm>
            <a:off x="9161353" y="3424783"/>
            <a:ext cx="40353" cy="432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2FD37E-637B-457C-9C7A-CDADF57DAE51}"/>
              </a:ext>
            </a:extLst>
          </p:cNvPr>
          <p:cNvSpPr>
            <a:spLocks/>
          </p:cNvSpPr>
          <p:nvPr/>
        </p:nvSpPr>
        <p:spPr>
          <a:xfrm>
            <a:off x="9530541" y="3424783"/>
            <a:ext cx="40353" cy="432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1FC277-A556-4D8B-A9F8-4A66D5987B07}"/>
              </a:ext>
            </a:extLst>
          </p:cNvPr>
          <p:cNvSpPr>
            <a:spLocks/>
          </p:cNvSpPr>
          <p:nvPr/>
        </p:nvSpPr>
        <p:spPr>
          <a:xfrm>
            <a:off x="8707264" y="3580201"/>
            <a:ext cx="1005594" cy="12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A40877-3207-40F3-8D6C-8D404E8679E6}"/>
              </a:ext>
            </a:extLst>
          </p:cNvPr>
          <p:cNvSpPr>
            <a:spLocks/>
          </p:cNvSpPr>
          <p:nvPr/>
        </p:nvSpPr>
        <p:spPr>
          <a:xfrm flipV="1">
            <a:off x="3629934" y="3490477"/>
            <a:ext cx="1685391" cy="439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C54211-F78C-4D53-A18F-6CAD8B2FD882}"/>
              </a:ext>
            </a:extLst>
          </p:cNvPr>
          <p:cNvSpPr>
            <a:spLocks/>
          </p:cNvSpPr>
          <p:nvPr/>
        </p:nvSpPr>
        <p:spPr>
          <a:xfrm flipV="1">
            <a:off x="7928273" y="3406572"/>
            <a:ext cx="1685391" cy="439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89644C6-D3B1-4C43-BAAF-9200E1F252F5}"/>
              </a:ext>
            </a:extLst>
          </p:cNvPr>
          <p:cNvCxnSpPr>
            <a:cxnSpLocks/>
            <a:stCxn id="7" idx="0"/>
          </p:cNvCxnSpPr>
          <p:nvPr/>
        </p:nvCxnSpPr>
        <p:spPr>
          <a:xfrm flipH="1">
            <a:off x="1599240" y="3453149"/>
            <a:ext cx="16333" cy="4191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3B11B66-2A49-4F11-8276-ED4A926570F6}"/>
              </a:ext>
            </a:extLst>
          </p:cNvPr>
          <p:cNvCxnSpPr>
            <a:endCxn id="11" idx="2"/>
          </p:cNvCxnSpPr>
          <p:nvPr/>
        </p:nvCxnSpPr>
        <p:spPr>
          <a:xfrm flipV="1">
            <a:off x="1570949" y="2153334"/>
            <a:ext cx="1080828" cy="151491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E5C3554-C20B-431E-B01D-4BCC6458EAE8}"/>
              </a:ext>
            </a:extLst>
          </p:cNvPr>
          <p:cNvCxnSpPr>
            <a:stCxn id="29" idx="1"/>
            <a:endCxn id="11" idx="2"/>
          </p:cNvCxnSpPr>
          <p:nvPr/>
        </p:nvCxnSpPr>
        <p:spPr>
          <a:xfrm flipH="1" flipV="1">
            <a:off x="2651777" y="2153334"/>
            <a:ext cx="978157" cy="155705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D5C0DD-F11A-418D-B0FD-3227640198FA}"/>
              </a:ext>
            </a:extLst>
          </p:cNvPr>
          <p:cNvCxnSpPr>
            <a:cxnSpLocks/>
            <a:stCxn id="10" idx="3"/>
            <a:endCxn id="12" idx="2"/>
          </p:cNvCxnSpPr>
          <p:nvPr/>
        </p:nvCxnSpPr>
        <p:spPr>
          <a:xfrm flipV="1">
            <a:off x="5396161" y="2153331"/>
            <a:ext cx="1721592" cy="155324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F28B78-8434-43BA-B85A-0B0427C58690}"/>
              </a:ext>
            </a:extLst>
          </p:cNvPr>
          <p:cNvCxnSpPr>
            <a:cxnSpLocks/>
            <a:stCxn id="30" idx="1"/>
            <a:endCxn id="12" idx="2"/>
          </p:cNvCxnSpPr>
          <p:nvPr/>
        </p:nvCxnSpPr>
        <p:spPr>
          <a:xfrm flipH="1" flipV="1">
            <a:off x="7117753" y="2153331"/>
            <a:ext cx="810520" cy="147315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A52DE652-6BFE-40A0-9F59-026CBA348694}"/>
              </a:ext>
            </a:extLst>
          </p:cNvPr>
          <p:cNvSpPr/>
          <p:nvPr/>
        </p:nvSpPr>
        <p:spPr>
          <a:xfrm flipH="1">
            <a:off x="8770968" y="2979806"/>
            <a:ext cx="810520" cy="417815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46855103-FAE5-4555-A7B1-3D1F93EFD053}"/>
              </a:ext>
            </a:extLst>
          </p:cNvPr>
          <p:cNvSpPr/>
          <p:nvPr/>
        </p:nvSpPr>
        <p:spPr>
          <a:xfrm flipH="1" flipV="1">
            <a:off x="8777151" y="3736357"/>
            <a:ext cx="810520" cy="305525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361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04837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Recovery Electronics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504825" y="1967125"/>
            <a:ext cx="8930400" cy="540960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commercial altimeter(s) that will be used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Stratologger CF from PerfectFlite</a:t>
            </a:r>
          </a:p>
          <a:p>
            <a:pPr marL="457200" marR="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endParaRPr lang="en-US" sz="1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9700"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lang="en-US" sz="11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-US" sz="140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Show wiring diagram of altimeters </a:t>
            </a: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charges</a:t>
            </a:r>
          </a:p>
          <a:p>
            <a:pPr marL="457200" marR="0" lvl="0" indent="-317500" algn="l" rtl="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endParaRPr lang="en-US" sz="140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32745-6B52-4BC4-A156-6F6DAEFC784E}"/>
              </a:ext>
            </a:extLst>
          </p:cNvPr>
          <p:cNvSpPr/>
          <p:nvPr/>
        </p:nvSpPr>
        <p:spPr>
          <a:xfrm>
            <a:off x="2806058" y="6204834"/>
            <a:ext cx="4432515" cy="15498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F381E5-F1DC-40F0-A9D8-55E7FAD0743A}"/>
              </a:ext>
            </a:extLst>
          </p:cNvPr>
          <p:cNvSpPr/>
          <p:nvPr/>
        </p:nvSpPr>
        <p:spPr>
          <a:xfrm>
            <a:off x="2465095" y="5059709"/>
            <a:ext cx="5096790" cy="14103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946C3F6-6F8F-4679-BB9F-FEC6D28435FB}"/>
              </a:ext>
            </a:extLst>
          </p:cNvPr>
          <p:cNvSpPr/>
          <p:nvPr/>
        </p:nvSpPr>
        <p:spPr>
          <a:xfrm>
            <a:off x="1953651" y="5958611"/>
            <a:ext cx="511444" cy="401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71666AB-039C-49F2-800A-8C8759A4D98A}"/>
              </a:ext>
            </a:extLst>
          </p:cNvPr>
          <p:cNvSpPr/>
          <p:nvPr/>
        </p:nvSpPr>
        <p:spPr>
          <a:xfrm>
            <a:off x="1953651" y="5308557"/>
            <a:ext cx="511444" cy="401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BF2CA49-285A-47C0-A3BD-516CD530A749}"/>
              </a:ext>
            </a:extLst>
          </p:cNvPr>
          <p:cNvSpPr/>
          <p:nvPr/>
        </p:nvSpPr>
        <p:spPr>
          <a:xfrm>
            <a:off x="7579536" y="5880347"/>
            <a:ext cx="511444" cy="401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6605BF-7AEF-4432-8545-4330F8547A74}"/>
              </a:ext>
            </a:extLst>
          </p:cNvPr>
          <p:cNvSpPr/>
          <p:nvPr/>
        </p:nvSpPr>
        <p:spPr>
          <a:xfrm>
            <a:off x="7579536" y="5230293"/>
            <a:ext cx="511444" cy="401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E705C724-5917-4E3A-A13B-F9485FB7E58C}"/>
              </a:ext>
            </a:extLst>
          </p:cNvPr>
          <p:cNvSpPr/>
          <p:nvPr/>
        </p:nvSpPr>
        <p:spPr>
          <a:xfrm>
            <a:off x="2139631" y="5308557"/>
            <a:ext cx="343115" cy="4012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: 14 Points 11">
            <a:extLst>
              <a:ext uri="{FF2B5EF4-FFF2-40B4-BE49-F238E27FC236}">
                <a16:creationId xmlns:a16="http://schemas.microsoft.com/office/drawing/2014/main" id="{4D1EDE1A-B13F-4DE1-A62F-F1AE5CAE456B}"/>
              </a:ext>
            </a:extLst>
          </p:cNvPr>
          <p:cNvSpPr/>
          <p:nvPr/>
        </p:nvSpPr>
        <p:spPr>
          <a:xfrm>
            <a:off x="2104329" y="5956963"/>
            <a:ext cx="343115" cy="4012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4B6EF8C8-115C-44CD-89E8-CDCA738C223A}"/>
              </a:ext>
            </a:extLst>
          </p:cNvPr>
          <p:cNvSpPr/>
          <p:nvPr/>
        </p:nvSpPr>
        <p:spPr>
          <a:xfrm flipH="1">
            <a:off x="7607290" y="5230293"/>
            <a:ext cx="343115" cy="4012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: 14 Points 13">
            <a:extLst>
              <a:ext uri="{FF2B5EF4-FFF2-40B4-BE49-F238E27FC236}">
                <a16:creationId xmlns:a16="http://schemas.microsoft.com/office/drawing/2014/main" id="{D0AC995F-A235-4F1C-9E13-55FD6F7D8C24}"/>
              </a:ext>
            </a:extLst>
          </p:cNvPr>
          <p:cNvSpPr/>
          <p:nvPr/>
        </p:nvSpPr>
        <p:spPr>
          <a:xfrm flipH="1">
            <a:off x="7607289" y="5880347"/>
            <a:ext cx="343115" cy="4012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6586A7-3F9A-43E6-B381-63A41DFED98E}"/>
              </a:ext>
            </a:extLst>
          </p:cNvPr>
          <p:cNvSpPr/>
          <p:nvPr/>
        </p:nvSpPr>
        <p:spPr>
          <a:xfrm>
            <a:off x="3178017" y="6022052"/>
            <a:ext cx="1038387" cy="2138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Altimeter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608508-7C02-44C8-B44D-98F75F033D5E}"/>
              </a:ext>
            </a:extLst>
          </p:cNvPr>
          <p:cNvSpPr/>
          <p:nvPr/>
        </p:nvSpPr>
        <p:spPr>
          <a:xfrm>
            <a:off x="5299663" y="6022051"/>
            <a:ext cx="1038387" cy="2138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Altimeter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B9A5AF-FC4A-4661-9D41-7C8FC8D9B91B}"/>
              </a:ext>
            </a:extLst>
          </p:cNvPr>
          <p:cNvSpPr txBox="1"/>
          <p:nvPr/>
        </p:nvSpPr>
        <p:spPr>
          <a:xfrm>
            <a:off x="808929" y="5308557"/>
            <a:ext cx="16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Primary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334B37-5EB8-4B82-ACCA-442F8D010066}"/>
              </a:ext>
            </a:extLst>
          </p:cNvPr>
          <p:cNvSpPr txBox="1"/>
          <p:nvPr/>
        </p:nvSpPr>
        <p:spPr>
          <a:xfrm>
            <a:off x="504825" y="6003677"/>
            <a:ext cx="16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Secondary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65884A-5C70-4CB5-8B31-66901144C768}"/>
              </a:ext>
            </a:extLst>
          </p:cNvPr>
          <p:cNvSpPr txBox="1"/>
          <p:nvPr/>
        </p:nvSpPr>
        <p:spPr>
          <a:xfrm>
            <a:off x="8118734" y="5200610"/>
            <a:ext cx="16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Drogue Primary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7EC06E-5DB1-4564-B989-A32D58A98CCB}"/>
              </a:ext>
            </a:extLst>
          </p:cNvPr>
          <p:cNvSpPr txBox="1"/>
          <p:nvPr/>
        </p:nvSpPr>
        <p:spPr>
          <a:xfrm>
            <a:off x="8073329" y="5880347"/>
            <a:ext cx="1762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Drogue Secondary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BE9116-6BAE-414B-8DB2-691B6D4C9217}"/>
              </a:ext>
            </a:extLst>
          </p:cNvPr>
          <p:cNvCxnSpPr>
            <a:stCxn id="6" idx="1"/>
            <a:endCxn id="12" idx="3"/>
          </p:cNvCxnSpPr>
          <p:nvPr/>
        </p:nvCxnSpPr>
        <p:spPr>
          <a:xfrm flipH="1" flipV="1">
            <a:off x="2447444" y="6080390"/>
            <a:ext cx="730573" cy="4860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25DCDF4-A0BB-4CD4-B686-D4D64890FB65}"/>
              </a:ext>
            </a:extLst>
          </p:cNvPr>
          <p:cNvCxnSpPr>
            <a:stCxn id="16" idx="1"/>
            <a:endCxn id="7" idx="3"/>
          </p:cNvCxnSpPr>
          <p:nvPr/>
        </p:nvCxnSpPr>
        <p:spPr>
          <a:xfrm flipH="1" flipV="1">
            <a:off x="2465095" y="5462446"/>
            <a:ext cx="2834568" cy="66654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A7DBFAA-7C12-458F-8FE5-C00ACA2803E8}"/>
              </a:ext>
            </a:extLst>
          </p:cNvPr>
          <p:cNvCxnSpPr>
            <a:stCxn id="16" idx="3"/>
            <a:endCxn id="10" idx="1"/>
          </p:cNvCxnSpPr>
          <p:nvPr/>
        </p:nvCxnSpPr>
        <p:spPr>
          <a:xfrm flipV="1">
            <a:off x="6338050" y="5430896"/>
            <a:ext cx="1241486" cy="6980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1B660F-5067-4587-9301-EB927E6BFB54}"/>
              </a:ext>
            </a:extLst>
          </p:cNvPr>
          <p:cNvSpPr/>
          <p:nvPr/>
        </p:nvSpPr>
        <p:spPr>
          <a:xfrm>
            <a:off x="4231037" y="5594775"/>
            <a:ext cx="3320745" cy="485615"/>
          </a:xfrm>
          <a:custGeom>
            <a:avLst/>
            <a:gdLst>
              <a:gd name="connsiteX0" fmla="*/ 0 w 3549251"/>
              <a:gd name="connsiteY0" fmla="*/ 511557 h 515177"/>
              <a:gd name="connsiteX1" fmla="*/ 1503336 w 3549251"/>
              <a:gd name="connsiteY1" fmla="*/ 113 h 515177"/>
              <a:gd name="connsiteX2" fmla="*/ 3378631 w 3549251"/>
              <a:gd name="connsiteY2" fmla="*/ 465062 h 515177"/>
              <a:gd name="connsiteX3" fmla="*/ 3347634 w 3549251"/>
              <a:gd name="connsiteY3" fmla="*/ 480561 h 51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9251" h="515177">
                <a:moveTo>
                  <a:pt x="0" y="511557"/>
                </a:moveTo>
                <a:cubicBezTo>
                  <a:pt x="470115" y="259709"/>
                  <a:pt x="940231" y="7862"/>
                  <a:pt x="1503336" y="113"/>
                </a:cubicBezTo>
                <a:cubicBezTo>
                  <a:pt x="2066441" y="-7636"/>
                  <a:pt x="3071248" y="384987"/>
                  <a:pt x="3378631" y="465062"/>
                </a:cubicBezTo>
                <a:cubicBezTo>
                  <a:pt x="3686014" y="545137"/>
                  <a:pt x="3516824" y="512849"/>
                  <a:pt x="3347634" y="480561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5335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04837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wrap="square" lIns="0" tIns="2807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Recovery Electronics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504825" y="1967125"/>
            <a:ext cx="8930400" cy="5409600"/>
          </a:xfrm>
          <a:prstGeom prst="rect">
            <a:avLst/>
          </a:prstGeom>
          <a:noFill/>
          <a:ln>
            <a:noFill/>
          </a:ln>
        </p:spPr>
        <p:txBody>
          <a:bodyPr wrap="square" lIns="0" tIns="14025" rIns="0" bIns="0" anchor="t" anchorCtr="0">
            <a:noAutofit/>
          </a:bodyPr>
          <a:lstStyle/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Three 1/16 inch portholes were drilled 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altimeter will be prepared by replacing batteries within an hour before launch, and testing continuity. 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Drogue – 2.6 grams of black powder was tested and was successful</a:t>
            </a:r>
          </a:p>
          <a:p>
            <a:pPr marL="457200" lvl="0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Main – 2 grams of black powder was tested and was successful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Drogue – 137.80 in^2</a:t>
            </a:r>
          </a:p>
          <a:p>
            <a:pPr marL="457200" lvl="0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Main –100.37 in^2</a:t>
            </a:r>
          </a:p>
          <a:p>
            <a:pPr marL="457200" lvl="0" indent="-317500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</a:p>
          <a:p>
            <a:pPr marL="914400" lvl="1" indent="-31750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shear pins – 0.075” (x3)</a:t>
            </a:r>
          </a:p>
          <a:p>
            <a:pPr marL="425450" indent="-285750">
              <a:lnSpc>
                <a:spcPct val="200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</a:p>
          <a:p>
            <a:pPr marL="914400" lvl="1" indent="-3175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○"/>
            </a:pPr>
            <a:r>
              <a:rPr lang="en-US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9410680" y="6981107"/>
            <a:ext cx="604800" cy="578400"/>
          </a:xfrm>
          <a:prstGeom prst="rect">
            <a:avLst/>
          </a:prstGeom>
        </p:spPr>
        <p:txBody>
          <a:bodyPr wrap="square"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3448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569</Words>
  <Application>Microsoft Office PowerPoint</Application>
  <PresentationFormat>Custom</PresentationFormat>
  <Paragraphs>93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Noto Sans Symbols</vt:lpstr>
      <vt:lpstr>Raleway</vt:lpstr>
      <vt:lpstr>Arial</vt:lpstr>
      <vt:lpstr>Times New Roman</vt:lpstr>
      <vt:lpstr>Lato</vt:lpstr>
      <vt:lpstr>Streamline</vt:lpstr>
      <vt:lpstr>Sounding Rocket Safety Document</vt:lpstr>
      <vt:lpstr>Rocket Design </vt:lpstr>
      <vt:lpstr>Rocket Design </vt:lpstr>
      <vt:lpstr>Rocket Diagram</vt:lpstr>
      <vt:lpstr>Primary and Secondary Motors</vt:lpstr>
      <vt:lpstr>Recovery</vt:lpstr>
      <vt:lpstr>Recovery</vt:lpstr>
      <vt:lpstr>Recovery Electronics</vt:lpstr>
      <vt:lpstr>Recovery Electronics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Rocket Safety Document</dc:title>
  <dc:creator>Zachary.G.Ruth</dc:creator>
  <cp:lastModifiedBy>Adam.J.Winchell</cp:lastModifiedBy>
  <cp:revision>16</cp:revision>
  <dcterms:modified xsi:type="dcterms:W3CDTF">2018-02-02T19:34:43Z</dcterms:modified>
</cp:coreProperties>
</file>