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1" r:id="rId3"/>
    <p:sldId id="262" r:id="rId4"/>
    <p:sldId id="266" r:id="rId5"/>
    <p:sldId id="263" r:id="rId6"/>
    <p:sldId id="268" r:id="rId7"/>
    <p:sldId id="269" r:id="rId8"/>
    <p:sldId id="264" r:id="rId9"/>
    <p:sldId id="265" r:id="rId10"/>
  </p:sldIdLst>
  <p:sldSz cx="10080625" cy="7559675"/>
  <p:notesSz cx="7772400" cy="10058400"/>
  <p:embeddedFontLs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Raleway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DE03B-4F5A-45F6-BDA3-801FCD7E21C5}" v="12" dt="2018-02-01T20:26:52.167"/>
    <p1510:client id="{EE450F7F-DE27-4666-B0DB-C73CF6304DEE}" v="31" dt="2018-02-01T20:55:42.482"/>
    <p1510:client id="{B176F967-0F9E-4B13-88C8-7E5F15005C60}" v="427" dt="2018-02-02T01:26:09.5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sldNum" idx="12"/>
          </p:nvPr>
        </p:nvSpPr>
        <p:spPr>
          <a:xfrm>
            <a:off x="4398962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772400" cy="10058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7772400" cy="10058399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4436" cy="3767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3475" cy="4521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0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4"/>
          </p:nvPr>
        </p:nvSpPr>
        <p:spPr>
          <a:xfrm>
            <a:off x="4398962" y="9555161"/>
            <a:ext cx="3368674" cy="4984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91" name="Shape 91"/>
          <p:cNvSpPr/>
          <p:nvPr/>
        </p:nvSpPr>
        <p:spPr>
          <a:xfrm>
            <a:off x="777875" y="4776787"/>
            <a:ext cx="6218236" cy="4525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3475" cy="452119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0"/>
            <a:ext cx="10080600" cy="71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804167" y="1943674"/>
            <a:ext cx="8475600" cy="24468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804363" y="4663379"/>
            <a:ext cx="8475600" cy="7953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915619" y="6127472"/>
            <a:ext cx="822191" cy="67352"/>
            <a:chOff x="4580560" y="2589003"/>
            <a:chExt cx="1064463" cy="25200"/>
          </a:xfrm>
        </p:grpSpPr>
        <p:sp>
          <p:nvSpPr>
            <p:cNvPr id="82" name="Shape 82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04167" y="1078725"/>
            <a:ext cx="8475900" cy="18294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9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804167" y="3340583"/>
            <a:ext cx="8475900" cy="23229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04167" y="1943674"/>
            <a:ext cx="8475900" cy="22320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10080600" cy="71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2" name="Shape 32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33" name="Shape 33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04167" y="1938089"/>
            <a:ext cx="8476200" cy="7866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04167" y="3055432"/>
            <a:ext cx="8476200" cy="33234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0" y="0"/>
            <a:ext cx="10080600" cy="71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41" name="Shape 41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804167" y="1938089"/>
            <a:ext cx="8475900" cy="7866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804030" y="3055432"/>
            <a:ext cx="4161000" cy="33234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119250" y="3055432"/>
            <a:ext cx="4161000" cy="33234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10080600" cy="71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04167" y="1938089"/>
            <a:ext cx="8475900" cy="7866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10080600" cy="71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56" name="Shape 56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04774" y="1938089"/>
            <a:ext cx="3639000" cy="20304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95100" y="4088448"/>
            <a:ext cx="3639000" cy="23478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915619" y="6127472"/>
            <a:ext cx="822191" cy="67352"/>
            <a:chOff x="4580560" y="2589003"/>
            <a:chExt cx="1064463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04167" y="1270307"/>
            <a:ext cx="7740300" cy="4387200"/>
          </a:xfrm>
          <a:prstGeom prst="rect">
            <a:avLst/>
          </a:prstGeom>
        </p:spPr>
        <p:txBody>
          <a:bodyPr wrap="square" lIns="111975" tIns="111975" rIns="111975" bIns="11197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5040300" cy="755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915619" y="1750732"/>
            <a:ext cx="822191" cy="67352"/>
            <a:chOff x="4580560" y="2589003"/>
            <a:chExt cx="1064463" cy="25200"/>
          </a:xfrm>
        </p:grpSpPr>
        <p:sp>
          <p:nvSpPr>
            <p:cNvPr id="71" name="Shape 71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111975" tIns="111975" rIns="111975" bIns="1119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04774" y="1938089"/>
            <a:ext cx="3639000" cy="24798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799207" y="4646661"/>
            <a:ext cx="3639000" cy="11154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5704223" y="1988024"/>
            <a:ext cx="3720000" cy="4446600"/>
          </a:xfrm>
          <a:prstGeom prst="rect">
            <a:avLst/>
          </a:prstGeom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99207" y="6426570"/>
            <a:ext cx="8485800" cy="676799"/>
          </a:xfrm>
          <a:prstGeom prst="rect">
            <a:avLst/>
          </a:prstGeom>
        </p:spPr>
        <p:txBody>
          <a:bodyPr wrap="square" lIns="111975" tIns="111975" rIns="111975" bIns="11197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lin ang="5400012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43627" y="654076"/>
            <a:ext cx="9393300" cy="841800"/>
          </a:xfrm>
          <a:prstGeom prst="rect">
            <a:avLst/>
          </a:prstGeom>
          <a:noFill/>
          <a:ln>
            <a:noFill/>
          </a:ln>
        </p:spPr>
        <p:txBody>
          <a:bodyPr wrap="square" lIns="111975" tIns="111975" rIns="111975" bIns="111975" anchor="t" anchorCtr="0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sz="3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43627" y="1693853"/>
            <a:ext cx="9393300" cy="5021400"/>
          </a:xfrm>
          <a:prstGeom prst="rect">
            <a:avLst/>
          </a:prstGeom>
          <a:noFill/>
          <a:ln>
            <a:noFill/>
          </a:ln>
        </p:spPr>
        <p:txBody>
          <a:bodyPr wrap="square" lIns="111975" tIns="111975" rIns="111975" bIns="11197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●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○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■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○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■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○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accent1"/>
              </a:buClr>
              <a:buSzPct val="100000"/>
              <a:buFont typeface="Lato"/>
              <a:buChar char="■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  <a:noFill/>
          <a:ln>
            <a:noFill/>
          </a:ln>
        </p:spPr>
        <p:txBody>
          <a:bodyPr wrap="square" lIns="111975" tIns="111975" rIns="111975" bIns="11197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-US" sz="12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504762" y="1978550"/>
            <a:ext cx="9071100" cy="1898400"/>
          </a:xfrm>
          <a:prstGeom prst="rect">
            <a:avLst/>
          </a:prstGeom>
          <a:noFill/>
          <a:ln>
            <a:noFill/>
          </a:ln>
        </p:spPr>
        <p:txBody>
          <a:bodyPr wrap="square" lIns="0" tIns="28075" rIns="0" bIns="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Target Altitude</a:t>
            </a: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/>
              <a:t>Safety Document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504762" y="4963525"/>
            <a:ext cx="9071100" cy="1406700"/>
          </a:xfrm>
          <a:prstGeom prst="rect">
            <a:avLst/>
          </a:prstGeom>
          <a:noFill/>
          <a:ln>
            <a:noFill/>
          </a:ln>
        </p:spPr>
        <p:txBody>
          <a:bodyPr wrap="square" lIns="0" tIns="28075" rIns="0" bIns="0" anchor="ctr" anchorCtr="0">
            <a:noAutofit/>
          </a:bodyPr>
          <a:lstStyle/>
          <a:p>
            <a:pPr marL="347345" algn="ctr"/>
            <a:r>
              <a:rPr lang="en-US" sz="3200" dirty="0">
                <a:solidFill>
                  <a:schemeClr val="dk2"/>
                </a:solidFill>
              </a:rPr>
              <a:t>Spring Grove Area School District </a:t>
            </a:r>
            <a:endParaRPr lang="en-US" dirty="0">
              <a:solidFill>
                <a:schemeClr val="tx1"/>
              </a:solidFill>
            </a:endParaRPr>
          </a:p>
          <a:p>
            <a:pPr marL="342900" marR="0" lvl="0" indent="-34290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3200" dirty="0">
              <a:solidFill>
                <a:schemeClr val="dk2"/>
              </a:solidFill>
            </a:endParaRPr>
          </a:p>
          <a:p>
            <a:pPr marL="347345" algn="ctr"/>
            <a:r>
              <a:rPr lang="en-US" sz="3200" dirty="0">
                <a:solidFill>
                  <a:schemeClr val="dk2"/>
                </a:solidFill>
                <a:latin typeface="Arial"/>
                <a:cs typeface="Arial"/>
              </a:rPr>
              <a:t>Project Aether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9410680" y="6981107"/>
            <a:ext cx="604800" cy="578400"/>
          </a:xfrm>
          <a:prstGeom prst="rect">
            <a:avLst/>
          </a:prstGeom>
        </p:spPr>
        <p:txBody>
          <a:bodyPr wrap="square" lIns="111975" tIns="111975" rIns="111975" bIns="1119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EFA1E-47A7-4001-B960-090F3B77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used 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44967-DBB3-4A68-8A40-02D56932B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167" y="2962275"/>
            <a:ext cx="4161000" cy="3323400"/>
          </a:xfrm>
        </p:spPr>
        <p:txBody>
          <a:bodyPr/>
          <a:lstStyle/>
          <a:p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2 inch cardboard body tube – body tube</a:t>
            </a:r>
            <a:r>
              <a:rPr lang="en-US" dirty="0"/>
              <a:t> </a:t>
            </a:r>
            <a:endParaRPr lang="en-US" b="0" i="0" dirty="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1/8 inch plywood-fins and altimeter mount</a:t>
            </a:r>
            <a:r>
              <a:rPr lang="en-US" dirty="0"/>
              <a:t> </a:t>
            </a:r>
            <a:endParaRPr lang="en-US" b="0" i="0" dirty="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5 1/8 inch plywood centering rings – altimeter mount, bulk head motor casing</a:t>
            </a:r>
            <a:r>
              <a:rPr lang="en-US" dirty="0"/>
              <a:t> </a:t>
            </a:r>
            <a:endParaRPr lang="en-US" b="0" i="0" dirty="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linear rail lug- launch lugs</a:t>
            </a:r>
            <a:r>
              <a:rPr lang="en-US" dirty="0"/>
              <a:t> </a:t>
            </a:r>
            <a:endParaRPr lang="en-US" b="0" i="0" dirty="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r>
              <a:rPr lang="en-US" dirty="0"/>
              <a:t>Eye</a:t>
            </a:r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 bolt and nut- bulk head</a:t>
            </a:r>
            <a:r>
              <a:rPr lang="en-US" dirty="0"/>
              <a:t> </a:t>
            </a:r>
            <a:endParaRPr lang="en-US" b="0" i="0" dirty="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pPr algn="l" rtl="0"/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3mm Kevlar cord- shock cord</a:t>
            </a:r>
          </a:p>
          <a:p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Pop rivets- to secure noise cone</a:t>
            </a:r>
            <a:r>
              <a:rPr lang="en-US" dirty="0"/>
              <a:t>  </a:t>
            </a:r>
            <a:endParaRPr lang="en-US" b="0" i="0" dirty="0">
              <a:solidFill>
                <a:schemeClr val="accent1"/>
              </a:solidFill>
              <a:latin typeface="Lato"/>
              <a:ea typeface="Lato"/>
              <a:cs typeface="Lato"/>
            </a:endParaRPr>
          </a:p>
          <a:p>
            <a:r>
              <a:rPr lang="en-US" dirty="0"/>
              <a:t>M</a:t>
            </a:r>
            <a:r>
              <a:rPr lang="en-US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emory foam- nose cone filling</a:t>
            </a:r>
            <a:r>
              <a:rPr lang="en-US" dirty="0"/>
              <a:t>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E48639-1EA1-45F9-B5DF-1B03BE71CB7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29820" y="2381250"/>
            <a:ext cx="4161000" cy="3323400"/>
          </a:xfrm>
        </p:spPr>
        <p:txBody>
          <a:bodyPr/>
          <a:lstStyle/>
          <a:p>
            <a:pPr lvl="0" algn="l" rtl="0">
              <a:buNone/>
            </a:pPr>
            <a:endParaRPr lang="en-US" b="0" i="0" dirty="0"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Nomex fabric-heat shield 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22 inch diameter parachute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zap medium CA+- super glue 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two part five minute epoxy  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29mm motor retainer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25grams of PLA plastic- nose cone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1 ¼  inch cardboard tubing-motor casing 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  <a:p>
            <a:pPr lvl="0" algn="l" rtl="0">
              <a:buChar char="•"/>
            </a:pPr>
            <a:r>
              <a:rPr lang="en-US" b="0" i="0" u="none" strike="noStrike" dirty="0">
                <a:solidFill>
                  <a:srgbClr val="595959"/>
                </a:solidFill>
                <a:latin typeface="Lato"/>
                <a:ea typeface="Arial"/>
                <a:cs typeface="Arial"/>
              </a:rPr>
              <a:t>½ inch cardboard tubing </a:t>
            </a:r>
            <a:r>
              <a:rPr lang="en-US" b="0" i="0" dirty="0">
                <a:latin typeface="Lato"/>
                <a:ea typeface="Arial"/>
                <a:cs typeface="Arial"/>
              </a:rPr>
              <a:t>​</a:t>
            </a:r>
            <a:endParaRPr lang="en-US" b="0" i="0" dirty="0"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CDF75-EC27-40A9-AA68-48908378F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8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7B29-EA70-4F6C-A460-E4197189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rocket design components  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0744E-E72F-4A7C-B22E-CA0B6C89B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Total weight with primary</a:t>
            </a:r>
            <a:r>
              <a:rPr lang="en-US" sz="2000" dirty="0"/>
              <a:t> </a:t>
            </a:r>
            <a:r>
              <a:rPr lang="en-US" sz="2000" b="0" i="0" dirty="0">
                <a:solidFill>
                  <a:schemeClr val="accent1"/>
                </a:solidFill>
                <a:latin typeface="Lato"/>
                <a:ea typeface="Lato"/>
                <a:cs typeface="Lato"/>
              </a:rPr>
              <a:t> motor -15.6 ounces</a:t>
            </a:r>
          </a:p>
          <a:p>
            <a:pPr marL="342900" indent="-342900"/>
            <a:r>
              <a:rPr lang="en-US" sz="2000" dirty="0"/>
              <a:t>Total weight with secondary motor- 15.7 ounces</a:t>
            </a:r>
          </a:p>
          <a:p>
            <a:pPr marL="342900" indent="-342900"/>
            <a:r>
              <a:rPr lang="en-US" sz="2000" dirty="0"/>
              <a:t>Primary motor-center of gravity from tip of nose cone- 22 inches, center of pressure from tip of noise cone- 29 inches.</a:t>
            </a:r>
            <a:endParaRPr lang="en-US" dirty="0">
              <a:solidFill>
                <a:srgbClr val="1A9988"/>
              </a:solidFill>
            </a:endParaRPr>
          </a:p>
          <a:p>
            <a:pPr marL="342900" indent="-342900"/>
            <a:r>
              <a:rPr lang="en-US" sz="2000" dirty="0">
                <a:solidFill>
                  <a:srgbClr val="595959"/>
                </a:solidFill>
              </a:rPr>
              <a:t>Secondary motor-center of gravity from tip of nose cone-17.5 inches, center of pressure from tip of noise cone-29in inches 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/>
            <a:r>
              <a:rPr lang="en-US" sz="2000" dirty="0">
                <a:solidFill>
                  <a:srgbClr val="595959"/>
                </a:solidFill>
              </a:rPr>
              <a:t>Rockets stability- primary motor-5.02 over stable.</a:t>
            </a:r>
          </a:p>
          <a:p>
            <a:pPr marL="342900" indent="-342900"/>
            <a:r>
              <a:rPr lang="en-US" sz="2000" dirty="0">
                <a:solidFill>
                  <a:srgbClr val="595959"/>
                </a:solidFill>
              </a:rPr>
              <a:t>Rockets stability-  secondary motor-5.14 over stable 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/>
            <a:endParaRPr lang="en-US" sz="2000" dirty="0">
              <a:solidFill>
                <a:srgbClr val="595959"/>
              </a:solidFill>
            </a:endParaRPr>
          </a:p>
          <a:p>
            <a:endParaRPr lang="en-US" sz="20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2F66C-73E1-4BC4-AB46-E89559D6F0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3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D58F-F660-4832-BC8C-0A5CC98B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 of rocket and it's parts and dimensions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3B576-E740-4130-AE29-FDD45F6BC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9AEB1-359C-48FB-9C37-F645D3C913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A37C055-6882-465E-82E5-71700F4EA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" r="-414"/>
          <a:stretch/>
        </p:blipFill>
        <p:spPr>
          <a:xfrm>
            <a:off x="25177" y="3475038"/>
            <a:ext cx="10091961" cy="16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1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8078-529E-4F85-A4DD-AF633A15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 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C7C91-446D-4C3D-B4E4-F5BD290BD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sz="2000"/>
              <a:t>The primary motor choice is a </a:t>
            </a:r>
            <a:r>
              <a:rPr lang="en-US" sz="2000" err="1"/>
              <a:t>cesaroni</a:t>
            </a:r>
            <a:r>
              <a:rPr lang="en-US" sz="2000"/>
              <a:t> f-30 with a thrust to weight ratio of 7.01:1.</a:t>
            </a:r>
          </a:p>
          <a:p>
            <a:pPr marL="342900" indent="-342900"/>
            <a:r>
              <a:rPr lang="en-US" sz="2000"/>
              <a:t>The secondary motor choice is a </a:t>
            </a:r>
            <a:r>
              <a:rPr lang="en-US" sz="2000" err="1"/>
              <a:t>cesaroni</a:t>
            </a:r>
            <a:r>
              <a:rPr lang="en-US" sz="2000"/>
              <a:t> f-85 with a thrust to weight ratio of 18.57:1.</a:t>
            </a:r>
          </a:p>
          <a:p>
            <a:pPr marL="342900" indent="-342900"/>
            <a:r>
              <a:rPr lang="en-US" sz="2000"/>
              <a:t>Our method of motor </a:t>
            </a:r>
            <a:r>
              <a:rPr lang="en-US" sz="2000">
                <a:solidFill>
                  <a:srgbClr val="595959"/>
                </a:solidFill>
              </a:rPr>
              <a:t>retention is</a:t>
            </a:r>
            <a:r>
              <a:rPr lang="en-US" sz="2000"/>
              <a:t> to use a motor casing and a retaining cap.</a:t>
            </a:r>
          </a:p>
          <a:p>
            <a:pPr marL="342900" indent="-342900"/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596F2-8EDB-4D8F-9BB2-4652DC5E2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2A4F-F802-45A9-B280-805D4BE3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 simulation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ED04E-C1E2-4EE2-B7C4-C0AB0F5E5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76" y="2962275"/>
            <a:ext cx="8476200" cy="3323400"/>
          </a:xfrm>
        </p:spPr>
        <p:txBody>
          <a:bodyPr/>
          <a:lstStyle/>
          <a:p>
            <a:r>
              <a:rPr lang="en-US" b="1"/>
              <a:t>Primary motor simulation:</a:t>
            </a:r>
          </a:p>
          <a:p>
            <a:endParaRPr lang="en-US" b="1"/>
          </a:p>
          <a:p>
            <a:r>
              <a:rPr lang="en-US" b="1"/>
              <a:t>Secondary motor simulation: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50AC8-0EBF-4DEA-AA65-51119A43A9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A8C56CA-017A-43CF-BD31-2D30687C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6" y="4533900"/>
            <a:ext cx="8833440" cy="612900"/>
          </a:xfrm>
          <a:prstGeom prst="rect">
            <a:avLst/>
          </a:prstGeom>
        </p:spPr>
      </p:pic>
      <p:pic>
        <p:nvPicPr>
          <p:cNvPr id="11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3BCD484-4F02-44AE-81D1-C2EA66570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63" y="3390900"/>
            <a:ext cx="8699500" cy="5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7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A4E2-BBD4-42CB-98FF-7585A48F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 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5E82-1CE1-48AF-8B76-4D12AB78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007" y="2714496"/>
            <a:ext cx="8665982" cy="3322637"/>
          </a:xfrm>
        </p:spPr>
        <p:txBody>
          <a:bodyPr/>
          <a:lstStyle/>
          <a:p>
            <a:r>
              <a:rPr lang="en-US"/>
              <a:t>What we are using strong eye bolts connected to a ¼ inch plywood bulk head and an eye bold connected to the motor mount.</a:t>
            </a:r>
          </a:p>
          <a:p>
            <a:r>
              <a:rPr lang="en-US"/>
              <a:t> The Kevlar shock cord is very strong and is securely knotted and epoxied to the eye bolts</a:t>
            </a:r>
            <a:r>
              <a:rPr lang="en-US">
                <a:solidFill>
                  <a:srgbClr val="595959"/>
                </a:solidFill>
              </a:rPr>
              <a:t> and the parachute is knotted and securely glued to the shock cord..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56150-A83F-4E4D-A5E7-7992F23142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pic>
        <p:nvPicPr>
          <p:cNvPr id="5" name="Picture 5" descr="A picture containing indoor, cup, sitting, doughnut&#10;&#10;Description generated with very high confidence">
            <a:extLst>
              <a:ext uri="{FF2B5EF4-FFF2-40B4-BE49-F238E27FC236}">
                <a16:creationId xmlns:a16="http://schemas.microsoft.com/office/drawing/2014/main" id="{FE1CF921-5F06-44B8-ACDE-09775F1D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580" y="4410075"/>
            <a:ext cx="3008964" cy="30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8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6489-EF43-4883-B617-CCB8B869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A382D-E0BC-4E5B-92A8-DAF432D97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US" sz="2000" dirty="0"/>
              <a:t>We will be using the motor ejection from the motor and drilling into the charge so that both the primary and secondary motor delays will be set at nine seconds.</a:t>
            </a:r>
          </a:p>
          <a:p>
            <a:pPr marL="285750" indent="-285750"/>
            <a:r>
              <a:rPr lang="en-US" sz="2000" dirty="0"/>
              <a:t>Our parachute is a 16" CATO Shute which will carry our .97 </a:t>
            </a:r>
            <a:r>
              <a:rPr lang="en-US" sz="2000" dirty="0" err="1"/>
              <a:t>lb</a:t>
            </a:r>
            <a:r>
              <a:rPr lang="en-US" sz="2000" dirty="0"/>
              <a:t> rocket at a descent no faster than 20 fps. </a:t>
            </a:r>
            <a:endParaRPr lang="en-US" dirty="0">
              <a:solidFill>
                <a:srgbClr val="1A9988"/>
              </a:solidFill>
            </a:endParaRPr>
          </a:p>
          <a:p>
            <a:pPr marL="285750" indent="-285750"/>
            <a:r>
              <a:rPr lang="en-US" sz="2000" dirty="0"/>
              <a:t>The parachute will be protected by a Nomex heat shield</a:t>
            </a:r>
            <a:r>
              <a:rPr lang="en-US" sz="2000" dirty="0">
                <a:solidFill>
                  <a:srgbClr val="595959"/>
                </a:solidFill>
              </a:rPr>
              <a:t> which is 6" by 6" to properly create a barrier for heat in a 2" diameter rocket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/>
          </a:p>
          <a:p>
            <a:pPr marL="285750" indent="-285750"/>
            <a:endParaRPr lang="en-US" sz="2000" dirty="0"/>
          </a:p>
          <a:p>
            <a:pPr marL="285750" indent="-285750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0722D-59FA-4C53-92F2-5F71D07FA0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89A48-07AC-45B9-AA19-61BFA874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Recovery electronics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3517D-4E5C-4723-9B20-1AE2C30AB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 will be using a perfect flight P-nut altimeter to document the altitude that we reach. </a:t>
            </a:r>
          </a:p>
          <a:p>
            <a:r>
              <a:rPr lang="en-US" sz="2000" dirty="0"/>
              <a:t>We will have four pressure ports at approximately 0.025 inches in size.</a:t>
            </a:r>
          </a:p>
          <a:p>
            <a:r>
              <a:rPr lang="en-US" sz="2000" dirty="0">
                <a:solidFill>
                  <a:srgbClr val="595959"/>
                </a:solidFill>
              </a:rPr>
              <a:t>The only preparation for the altimeter is to charge it and then turn it on and it is ready to go. </a:t>
            </a:r>
          </a:p>
          <a:p>
            <a:r>
              <a:rPr lang="en-US" sz="2000" dirty="0">
                <a:solidFill>
                  <a:srgbClr val="595959"/>
                </a:solidFill>
              </a:rPr>
              <a:t>The sections of the rocket are secured by a friction fit.</a:t>
            </a:r>
          </a:p>
          <a:p>
            <a:r>
              <a:rPr lang="en-US" sz="2000" dirty="0">
                <a:solidFill>
                  <a:srgbClr val="595959"/>
                </a:solidFill>
              </a:rPr>
              <a:t>The charges are fired when the delay burns out that is inside the motor.</a:t>
            </a:r>
          </a:p>
          <a:p>
            <a:endParaRPr lang="en-US" dirty="0">
              <a:solidFill>
                <a:srgbClr val="1A998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3D9F8-D0D7-48F7-9168-D12A51D39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9711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Custom</PresentationFormat>
  <Paragraphs>62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Lato</vt:lpstr>
      <vt:lpstr>Raleway</vt:lpstr>
      <vt:lpstr>Arial</vt:lpstr>
      <vt:lpstr>Times New Roman</vt:lpstr>
      <vt:lpstr>Streamline</vt:lpstr>
      <vt:lpstr>Target Altitude Safety Document</vt:lpstr>
      <vt:lpstr>Materials used </vt:lpstr>
      <vt:lpstr>Other rocket design components  </vt:lpstr>
      <vt:lpstr>Drawing of rocket and it's parts and dimensions </vt:lpstr>
      <vt:lpstr>Motor information</vt:lpstr>
      <vt:lpstr>Motor simulation </vt:lpstr>
      <vt:lpstr>Recovery systems</vt:lpstr>
      <vt:lpstr>Recovery methods</vt:lpstr>
      <vt:lpstr>Recovery electronics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Altitude Safety Document</dc:title>
  <dc:creator>Smith family</dc:creator>
  <cp:lastModifiedBy>Adam.J.Winchell</cp:lastModifiedBy>
  <cp:revision>2</cp:revision>
  <dcterms:modified xsi:type="dcterms:W3CDTF">2018-02-02T20:06:17Z</dcterms:modified>
</cp:coreProperties>
</file>