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57" r:id="rId3"/>
    <p:sldId id="261" r:id="rId4"/>
    <p:sldId id="258" r:id="rId5"/>
    <p:sldId id="262" r:id="rId6"/>
    <p:sldId id="259" r:id="rId7"/>
    <p:sldId id="260" r:id="rId8"/>
    <p:sldId id="263" r:id="rId9"/>
    <p:sldId id="264" r:id="rId10"/>
    <p:sldId id="265" r:id="rId11"/>
    <p:sldId id="266" r:id="rId12"/>
    <p:sldId id="26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8" r:id="rId28"/>
    <p:sldId id="285"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711EF9-1454-49A5-92FA-C016FF995645}" type="datetimeFigureOut">
              <a:rPr lang="en-US" smtClean="0"/>
              <a:t>11/4/2014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E9DF81-38A9-4198-B209-85CEDBEDDE5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711EF9-1454-49A5-92FA-C016FF9956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9DF81-38A9-4198-B209-85CEDBEDDE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6E9DF81-38A9-4198-B209-85CEDBEDDE5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711EF9-1454-49A5-92FA-C016FF9956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711EF9-1454-49A5-92FA-C016FF9956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6E9DF81-38A9-4198-B209-85CEDBEDDE5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711EF9-1454-49A5-92FA-C016FF995645}" type="datetimeFigureOut">
              <a:rPr lang="en-US" smtClean="0"/>
              <a:t>11/4/2014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E9DF81-38A9-4198-B209-85CEDBEDDE5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711EF9-1454-49A5-92FA-C016FF995645}"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9DF81-38A9-4198-B209-85CEDBEDDE5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711EF9-1454-49A5-92FA-C016FF995645}" type="datetimeFigureOut">
              <a:rPr lang="en-US" smtClean="0"/>
              <a:t>11/4/2014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6E9DF81-38A9-4198-B209-85CEDBEDDE5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711EF9-1454-49A5-92FA-C016FF995645}"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6E9DF81-38A9-4198-B209-85CEDBEDDE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F711EF9-1454-49A5-92FA-C016FF995645}"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E9DF81-38A9-4198-B209-85CEDBEDDE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E9DF81-38A9-4198-B209-85CEDBEDDE5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F711EF9-1454-49A5-92FA-C016FF995645}" type="datetimeFigureOut">
              <a:rPr lang="en-US" smtClean="0"/>
              <a:t>11/4/2014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6E9DF81-38A9-4198-B209-85CEDBEDDE5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F711EF9-1454-49A5-92FA-C016FF995645}" type="datetimeFigureOut">
              <a:rPr lang="en-US" smtClean="0"/>
              <a:t>11/4/2014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711EF9-1454-49A5-92FA-C016FF995645}" type="datetimeFigureOut">
              <a:rPr lang="en-US" smtClean="0"/>
              <a:t>11/4/2014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E9DF81-38A9-4198-B209-85CEDBEDDE5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685800" y="213575"/>
            <a:ext cx="7772400" cy="1752600"/>
          </a:xfrm>
        </p:spPr>
        <p:txBody>
          <a:bodyPr>
            <a:normAutofit fontScale="90000"/>
          </a:bodyPr>
          <a:lstStyle/>
          <a:p>
            <a:r>
              <a:rPr lang="en-US" dirty="0" smtClean="0"/>
              <a:t>Spring Grove Rocketry</a:t>
            </a:r>
            <a:br>
              <a:rPr lang="en-US" dirty="0" smtClean="0"/>
            </a:br>
            <a:r>
              <a:rPr lang="en-US" dirty="0" smtClean="0"/>
              <a:t>Preliminary Design Presentation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3200400"/>
            <a:ext cx="36766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LI.jpg"/>
          <p:cNvPicPr/>
          <p:nvPr/>
        </p:nvPicPr>
        <p:blipFill>
          <a:blip r:embed="rId3"/>
          <a:stretch>
            <a:fillRect/>
          </a:stretch>
        </p:blipFill>
        <p:spPr>
          <a:xfrm>
            <a:off x="838200" y="2509189"/>
            <a:ext cx="2825115" cy="36309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05286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Electronics</a:t>
            </a:r>
            <a:endParaRPr lang="en-US" dirty="0"/>
          </a:p>
        </p:txBody>
      </p:sp>
      <p:sp>
        <p:nvSpPr>
          <p:cNvPr id="3" name="Content Placeholder 2"/>
          <p:cNvSpPr>
            <a:spLocks noGrp="1"/>
          </p:cNvSpPr>
          <p:nvPr>
            <p:ph sz="quarter" idx="1"/>
          </p:nvPr>
        </p:nvSpPr>
        <p:spPr/>
        <p:txBody>
          <a:bodyPr>
            <a:normAutofit/>
          </a:bodyPr>
          <a:lstStyle/>
          <a:p>
            <a:r>
              <a:rPr lang="en-US" dirty="0" smtClean="0"/>
              <a:t>Altimeter/Timer Make and Model: </a:t>
            </a:r>
            <a:r>
              <a:rPr lang="en-US" dirty="0" err="1" smtClean="0"/>
              <a:t>Perfectflite</a:t>
            </a:r>
            <a:r>
              <a:rPr lang="en-US" dirty="0" smtClean="0"/>
              <a:t> </a:t>
            </a:r>
            <a:r>
              <a:rPr lang="en-US" dirty="0" err="1" smtClean="0"/>
              <a:t>Stratologger</a:t>
            </a:r>
            <a:endParaRPr lang="en-US" dirty="0" smtClean="0"/>
          </a:p>
          <a:p>
            <a:r>
              <a:rPr lang="en-US" dirty="0" smtClean="0"/>
              <a:t>Redundancy Plan: Two altimeters with two ejection charges for each event (drogue deployment and main deployment). One will have a slight delay from the other to ensure ejection. </a:t>
            </a:r>
          </a:p>
          <a:p>
            <a:r>
              <a:rPr lang="en-US" dirty="0" smtClean="0"/>
              <a:t>Pad Stay Time: Each altimeter has a battery life up to four hours on the launch pad.</a:t>
            </a:r>
            <a:endParaRPr lang="en-US" dirty="0"/>
          </a:p>
        </p:txBody>
      </p:sp>
    </p:spTree>
    <p:extLst>
      <p:ext uri="{BB962C8B-B14F-4D97-AF65-F5344CB8AC3E}">
        <p14:creationId xmlns:p14="http://schemas.microsoft.com/office/powerpoint/2010/main" val="142204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Electronics</a:t>
            </a:r>
            <a:endParaRPr lang="en-US" dirty="0"/>
          </a:p>
        </p:txBody>
      </p:sp>
      <p:sp>
        <p:nvSpPr>
          <p:cNvPr id="3" name="Content Placeholder 2"/>
          <p:cNvSpPr>
            <a:spLocks noGrp="1"/>
          </p:cNvSpPr>
          <p:nvPr>
            <p:ph sz="quarter" idx="1"/>
          </p:nvPr>
        </p:nvSpPr>
        <p:spPr/>
        <p:txBody>
          <a:bodyPr/>
          <a:lstStyle/>
          <a:p>
            <a:r>
              <a:rPr lang="en-US" dirty="0" smtClean="0"/>
              <a:t>Black Powder Mass Drogue Chute: 2.0g</a:t>
            </a:r>
          </a:p>
          <a:p>
            <a:r>
              <a:rPr lang="en-US" dirty="0" smtClean="0"/>
              <a:t>Black Powder Mass Main Chute: 2.0g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836770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69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Flights</a:t>
            </a:r>
            <a:endParaRPr lang="en-US" dirty="0"/>
          </a:p>
        </p:txBody>
      </p:sp>
      <p:sp>
        <p:nvSpPr>
          <p:cNvPr id="3" name="Content Placeholder 2"/>
          <p:cNvSpPr>
            <a:spLocks noGrp="1"/>
          </p:cNvSpPr>
          <p:nvPr>
            <p:ph sz="quarter" idx="1"/>
          </p:nvPr>
        </p:nvSpPr>
        <p:spPr/>
        <p:txBody>
          <a:bodyPr/>
          <a:lstStyle/>
          <a:p>
            <a:r>
              <a:rPr lang="en-US" dirty="0" smtClean="0"/>
              <a:t>We have selected manufacturers and the location for the sub-scale launch. Materials have not yet been ordered. </a:t>
            </a:r>
            <a:endParaRPr lang="en-US" dirty="0"/>
          </a:p>
        </p:txBody>
      </p:sp>
    </p:spTree>
    <p:extLst>
      <p:ext uri="{BB962C8B-B14F-4D97-AF65-F5344CB8AC3E}">
        <p14:creationId xmlns:p14="http://schemas.microsoft.com/office/powerpoint/2010/main" val="2609707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Risks of the SL Rocket </a:t>
            </a:r>
            <a:r>
              <a:rPr lang="en-US" dirty="0" smtClean="0"/>
              <a:t>Program</a:t>
            </a:r>
            <a:endParaRPr lang="en-US" dirty="0"/>
          </a:p>
        </p:txBody>
      </p:sp>
      <p:sp>
        <p:nvSpPr>
          <p:cNvPr id="3" name="Content Placeholder 2"/>
          <p:cNvSpPr>
            <a:spLocks noGrp="1"/>
          </p:cNvSpPr>
          <p:nvPr>
            <p:ph sz="quarter" idx="1"/>
          </p:nvPr>
        </p:nvSpPr>
        <p:spPr/>
        <p:txBody>
          <a:bodyPr/>
          <a:lstStyle/>
          <a:p>
            <a:r>
              <a:rPr lang="en-US" dirty="0"/>
              <a:t>Minor to </a:t>
            </a:r>
            <a:r>
              <a:rPr lang="en-US" dirty="0" smtClean="0"/>
              <a:t>severe </a:t>
            </a:r>
            <a:r>
              <a:rPr lang="en-US" dirty="0"/>
              <a:t>bodily harm due to power tools and other equipment.</a:t>
            </a:r>
          </a:p>
          <a:p>
            <a:r>
              <a:rPr lang="en-US" dirty="0"/>
              <a:t>Complications with the design and/or building materials.</a:t>
            </a:r>
          </a:p>
          <a:p>
            <a:r>
              <a:rPr lang="en-US" dirty="0"/>
              <a:t>Complications in planning and/or schedule. </a:t>
            </a:r>
          </a:p>
          <a:p>
            <a:r>
              <a:rPr lang="en-US" dirty="0"/>
              <a:t>Physical harm </a:t>
            </a:r>
            <a:r>
              <a:rPr lang="en-US" dirty="0" smtClean="0"/>
              <a:t>and/or </a:t>
            </a:r>
            <a:r>
              <a:rPr lang="en-US" dirty="0"/>
              <a:t>property damage in launching and landing of the rocket.</a:t>
            </a:r>
          </a:p>
          <a:p>
            <a:endParaRPr lang="en-US" dirty="0"/>
          </a:p>
        </p:txBody>
      </p:sp>
    </p:spTree>
    <p:extLst>
      <p:ext uri="{BB962C8B-B14F-4D97-AF65-F5344CB8AC3E}">
        <p14:creationId xmlns:p14="http://schemas.microsoft.com/office/powerpoint/2010/main" val="2091568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 to Reduce Risks </a:t>
            </a:r>
          </a:p>
        </p:txBody>
      </p:sp>
      <p:sp>
        <p:nvSpPr>
          <p:cNvPr id="3" name="Content Placeholder 2"/>
          <p:cNvSpPr>
            <a:spLocks noGrp="1"/>
          </p:cNvSpPr>
          <p:nvPr>
            <p:ph sz="quarter" idx="1"/>
          </p:nvPr>
        </p:nvSpPr>
        <p:spPr/>
        <p:txBody>
          <a:bodyPr/>
          <a:lstStyle/>
          <a:p>
            <a:r>
              <a:rPr lang="en-US" dirty="0"/>
              <a:t>Be careful when handling equipment.</a:t>
            </a:r>
          </a:p>
          <a:p>
            <a:r>
              <a:rPr lang="en-US" dirty="0"/>
              <a:t>Creation of alternate plans to deal with complications with the rocket</a:t>
            </a:r>
          </a:p>
          <a:p>
            <a:r>
              <a:rPr lang="en-US" dirty="0"/>
              <a:t>Creation of alternate plans to deal with scheduling and planning</a:t>
            </a:r>
          </a:p>
          <a:p>
            <a:r>
              <a:rPr lang="en-US" dirty="0"/>
              <a:t>Check all rocket system and parts prior to launch and be aware during the launch process.</a:t>
            </a:r>
          </a:p>
          <a:p>
            <a:endParaRPr lang="en-US" dirty="0"/>
          </a:p>
        </p:txBody>
      </p:sp>
    </p:spTree>
    <p:extLst>
      <p:ext uri="{BB962C8B-B14F-4D97-AF65-F5344CB8AC3E}">
        <p14:creationId xmlns:p14="http://schemas.microsoft.com/office/powerpoint/2010/main" val="73379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Failures for Rocket Design</a:t>
            </a:r>
          </a:p>
        </p:txBody>
      </p:sp>
      <p:sp>
        <p:nvSpPr>
          <p:cNvPr id="3" name="Content Placeholder 2"/>
          <p:cNvSpPr>
            <a:spLocks noGrp="1"/>
          </p:cNvSpPr>
          <p:nvPr>
            <p:ph sz="quarter" idx="1"/>
          </p:nvPr>
        </p:nvSpPr>
        <p:spPr/>
        <p:txBody>
          <a:bodyPr/>
          <a:lstStyle/>
          <a:p>
            <a:r>
              <a:rPr lang="en-US" dirty="0"/>
              <a:t>Breaking of bulkheads or centering rings, and using a motor that is unable to carry the rocket and payload to the proposed height. </a:t>
            </a:r>
          </a:p>
          <a:p>
            <a:r>
              <a:rPr lang="en-US" dirty="0"/>
              <a:t>Rocket may be instable or the structural integrity of the body tube is not great enough to handle the high forces and pressure that it will undergo. </a:t>
            </a:r>
          </a:p>
          <a:p>
            <a:endParaRPr lang="en-US" dirty="0"/>
          </a:p>
        </p:txBody>
      </p:sp>
    </p:spTree>
    <p:extLst>
      <p:ext uri="{BB962C8B-B14F-4D97-AF65-F5344CB8AC3E}">
        <p14:creationId xmlns:p14="http://schemas.microsoft.com/office/powerpoint/2010/main" val="3451018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Payload</a:t>
            </a:r>
          </a:p>
        </p:txBody>
      </p:sp>
      <p:sp>
        <p:nvSpPr>
          <p:cNvPr id="3" name="Content Placeholder 2"/>
          <p:cNvSpPr>
            <a:spLocks noGrp="1"/>
          </p:cNvSpPr>
          <p:nvPr>
            <p:ph sz="quarter" idx="1"/>
          </p:nvPr>
        </p:nvSpPr>
        <p:spPr/>
        <p:txBody>
          <a:bodyPr/>
          <a:lstStyle/>
          <a:p>
            <a:r>
              <a:rPr lang="en-US" dirty="0"/>
              <a:t>Payload being too large for the selected tube</a:t>
            </a:r>
          </a:p>
          <a:p>
            <a:r>
              <a:rPr lang="en-US" dirty="0"/>
              <a:t>Not being able to properly attach to the shock cord</a:t>
            </a:r>
          </a:p>
          <a:p>
            <a:r>
              <a:rPr lang="en-US" dirty="0"/>
              <a:t>Insufficient space due to other interior parts</a:t>
            </a:r>
          </a:p>
          <a:p>
            <a:endParaRPr lang="en-US" dirty="0"/>
          </a:p>
        </p:txBody>
      </p:sp>
    </p:spTree>
    <p:extLst>
      <p:ext uri="{BB962C8B-B14F-4D97-AF65-F5344CB8AC3E}">
        <p14:creationId xmlns:p14="http://schemas.microsoft.com/office/powerpoint/2010/main" val="118161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Failures in Launch Operations </a:t>
            </a:r>
          </a:p>
        </p:txBody>
      </p:sp>
      <p:sp>
        <p:nvSpPr>
          <p:cNvPr id="3" name="Content Placeholder 2"/>
          <p:cNvSpPr>
            <a:spLocks noGrp="1"/>
          </p:cNvSpPr>
          <p:nvPr>
            <p:ph sz="quarter" idx="1"/>
          </p:nvPr>
        </p:nvSpPr>
        <p:spPr/>
        <p:txBody>
          <a:bodyPr/>
          <a:lstStyle/>
          <a:p>
            <a:r>
              <a:rPr lang="en-US" dirty="0"/>
              <a:t>Motor delay, the ejection charge not being set off, </a:t>
            </a:r>
          </a:p>
          <a:p>
            <a:r>
              <a:rPr lang="en-US" dirty="0"/>
              <a:t>Having an ejection charge that is not powerful enough to break apart the rocket to provide a safe decent. </a:t>
            </a:r>
          </a:p>
          <a:p>
            <a:endParaRPr lang="en-US" dirty="0"/>
          </a:p>
        </p:txBody>
      </p:sp>
    </p:spTree>
    <p:extLst>
      <p:ext uri="{BB962C8B-B14F-4D97-AF65-F5344CB8AC3E}">
        <p14:creationId xmlns:p14="http://schemas.microsoft.com/office/powerpoint/2010/main" val="273810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Concern</a:t>
            </a:r>
          </a:p>
        </p:txBody>
      </p:sp>
      <p:sp>
        <p:nvSpPr>
          <p:cNvPr id="3" name="Content Placeholder 2"/>
          <p:cNvSpPr>
            <a:spLocks noGrp="1"/>
          </p:cNvSpPr>
          <p:nvPr>
            <p:ph sz="quarter" idx="1"/>
          </p:nvPr>
        </p:nvSpPr>
        <p:spPr/>
        <p:txBody>
          <a:bodyPr/>
          <a:lstStyle/>
          <a:p>
            <a:r>
              <a:rPr lang="en-US" dirty="0"/>
              <a:t>Rocket could get lost after launch and become unrecoverable</a:t>
            </a:r>
          </a:p>
          <a:p>
            <a:r>
              <a:rPr lang="en-US" dirty="0"/>
              <a:t>Animals and plants could be harmed from the potentially hazardous chemical components of the rocket and payload. </a:t>
            </a:r>
          </a:p>
          <a:p>
            <a:r>
              <a:rPr lang="en-US" dirty="0"/>
              <a:t>The burning of the black powder and motor can produce potentially irritating, corrosive, or toxic gases. </a:t>
            </a:r>
          </a:p>
          <a:p>
            <a:endParaRPr lang="en-US" dirty="0"/>
          </a:p>
        </p:txBody>
      </p:sp>
    </p:spTree>
    <p:extLst>
      <p:ext uri="{BB962C8B-B14F-4D97-AF65-F5344CB8AC3E}">
        <p14:creationId xmlns:p14="http://schemas.microsoft.com/office/powerpoint/2010/main" val="324334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 and Solutions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dirty="0"/>
              <a:t>major challenges that are most likely to accrue are either safety hazards, not raising enough money for the competition of our project, or going over the budget we have set out for our project</a:t>
            </a:r>
            <a:r>
              <a:rPr lang="en-US" dirty="0" smtClean="0"/>
              <a:t>.</a:t>
            </a:r>
            <a:endParaRPr lang="en-US" dirty="0"/>
          </a:p>
          <a:p>
            <a:r>
              <a:rPr lang="en-US" dirty="0" smtClean="0"/>
              <a:t>The </a:t>
            </a:r>
            <a:r>
              <a:rPr lang="en-US" dirty="0"/>
              <a:t>best way to avoid safety hazards is to have team members and supervisors read the all operation manuals for the tools and products that will be handled during the completion of our project before proceeding with any of such devices or products, while following the enclosed safety plan. </a:t>
            </a:r>
          </a:p>
          <a:p>
            <a:r>
              <a:rPr lang="en-US" dirty="0" smtClean="0"/>
              <a:t>We </a:t>
            </a:r>
            <a:r>
              <a:rPr lang="en-US" dirty="0"/>
              <a:t>will also address if a team member is comfortable with using a tool at any time or not. </a:t>
            </a:r>
          </a:p>
          <a:p>
            <a:endParaRPr lang="en-US" dirty="0"/>
          </a:p>
        </p:txBody>
      </p:sp>
    </p:spTree>
    <p:extLst>
      <p:ext uri="{BB962C8B-B14F-4D97-AF65-F5344CB8AC3E}">
        <p14:creationId xmlns:p14="http://schemas.microsoft.com/office/powerpoint/2010/main" val="241540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Properties</a:t>
            </a:r>
            <a:endParaRPr lang="en-US" dirty="0"/>
          </a:p>
        </p:txBody>
      </p:sp>
      <p:sp>
        <p:nvSpPr>
          <p:cNvPr id="3" name="Content Placeholder 2"/>
          <p:cNvSpPr>
            <a:spLocks noGrp="1"/>
          </p:cNvSpPr>
          <p:nvPr>
            <p:ph sz="quarter" idx="1"/>
          </p:nvPr>
        </p:nvSpPr>
        <p:spPr/>
        <p:txBody>
          <a:bodyPr/>
          <a:lstStyle/>
          <a:p>
            <a:r>
              <a:rPr lang="en-US" dirty="0" smtClean="0"/>
              <a:t>Total Length: 85.25”</a:t>
            </a:r>
          </a:p>
          <a:p>
            <a:r>
              <a:rPr lang="en-US" dirty="0" smtClean="0"/>
              <a:t>Diameter: 4”</a:t>
            </a:r>
          </a:p>
          <a:p>
            <a:r>
              <a:rPr lang="en-US" dirty="0" smtClean="0"/>
              <a:t>Gross Lift Off Weight: 23.62lb</a:t>
            </a:r>
          </a:p>
          <a:p>
            <a:r>
              <a:rPr lang="en-US" dirty="0" smtClean="0"/>
              <a:t>Airframe Material: Fiberglass Wrapped 	Phenolic Airframe Tubing</a:t>
            </a:r>
          </a:p>
          <a:p>
            <a:r>
              <a:rPr lang="en-US" dirty="0" smtClean="0"/>
              <a:t>Fin Material: 3/16” G10 Fiberglass</a:t>
            </a:r>
          </a:p>
          <a:p>
            <a:r>
              <a:rPr lang="en-US" dirty="0" smtClean="0"/>
              <a:t>Drag Coefficient: 1.1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53000"/>
            <a:ext cx="8610600" cy="130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091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 and Solutions (cont.)</a:t>
            </a:r>
            <a:endParaRPr lang="en-US" dirty="0"/>
          </a:p>
        </p:txBody>
      </p:sp>
      <p:sp>
        <p:nvSpPr>
          <p:cNvPr id="3" name="Content Placeholder 2"/>
          <p:cNvSpPr>
            <a:spLocks noGrp="1"/>
          </p:cNvSpPr>
          <p:nvPr>
            <p:ph sz="quarter" idx="1"/>
          </p:nvPr>
        </p:nvSpPr>
        <p:spPr/>
        <p:txBody>
          <a:bodyPr>
            <a:normAutofit fontScale="92500"/>
          </a:bodyPr>
          <a:lstStyle/>
          <a:p>
            <a:r>
              <a:rPr lang="en-US" dirty="0"/>
              <a:t>To raise enough funds for our project we will be holding public outreach programs for funding and </a:t>
            </a:r>
            <a:r>
              <a:rPr lang="en-US" dirty="0" smtClean="0"/>
              <a:t>support. We </a:t>
            </a:r>
            <a:r>
              <a:rPr lang="en-US" dirty="0"/>
              <a:t>will be contacting local businesses for </a:t>
            </a:r>
            <a:r>
              <a:rPr lang="en-US" dirty="0" smtClean="0"/>
              <a:t>grants.</a:t>
            </a:r>
          </a:p>
          <a:p>
            <a:r>
              <a:rPr lang="en-US" dirty="0" smtClean="0"/>
              <a:t>To stay on budget, we will keep track of all funds being used and track whether the prices of materials are within the projected cost by researching for the best pricing of the materials. If going over budget is inevitable, due to rising prices of materials, we will raise more funds from companies using our progress on the project to incite sponsorship from more companies and businesses.</a:t>
            </a:r>
          </a:p>
          <a:p>
            <a:endParaRPr lang="en-US" dirty="0"/>
          </a:p>
        </p:txBody>
      </p:sp>
    </p:spTree>
    <p:extLst>
      <p:ext uri="{BB962C8B-B14F-4D97-AF65-F5344CB8AC3E}">
        <p14:creationId xmlns:p14="http://schemas.microsoft.com/office/powerpoint/2010/main" val="388887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Sustainable Support of Rocket Project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In order to make it to Huntsville, we want to work with people, local businesses, and corporate sponsors in and around the Spring Grove area. We plan on spreading awareness of our rocketry programs at Spring Grove to every adult and student in the </a:t>
            </a:r>
            <a:r>
              <a:rPr lang="en-US" dirty="0" smtClean="0"/>
              <a:t>area. To </a:t>
            </a:r>
            <a:r>
              <a:rPr lang="en-US" dirty="0"/>
              <a:t>accomplish this we would like to create hands-on learning experiences for kids in our community to explore and learn more about the rocketry field. </a:t>
            </a:r>
          </a:p>
          <a:p>
            <a:r>
              <a:rPr lang="en-US" dirty="0" smtClean="0"/>
              <a:t>This </a:t>
            </a:r>
            <a:r>
              <a:rPr lang="en-US" dirty="0"/>
              <a:t>includes giving a presentation to inform Spring Grove Middle and Spring Grove Intermediate students about the design and engineering of rockets. We will teach as many students as possible about rocketry and aerospace as It is one of our goals in giving presentations to interest people in joining our science clubs</a:t>
            </a:r>
            <a:r>
              <a:rPr lang="en-US" dirty="0" smtClean="0"/>
              <a:t>.</a:t>
            </a:r>
            <a:endParaRPr lang="en-US" dirty="0"/>
          </a:p>
          <a:p>
            <a:r>
              <a:rPr lang="en-US" dirty="0" smtClean="0"/>
              <a:t>We </a:t>
            </a:r>
            <a:r>
              <a:rPr lang="en-US" dirty="0"/>
              <a:t>will also be holding public out-reach and funding programs at school and local events to help with awareness of our project to get the attention of adults of our community.</a:t>
            </a:r>
          </a:p>
          <a:p>
            <a:endParaRPr lang="en-US" dirty="0"/>
          </a:p>
        </p:txBody>
      </p:sp>
    </p:spTree>
    <p:extLst>
      <p:ext uri="{BB962C8B-B14F-4D97-AF65-F5344CB8AC3E}">
        <p14:creationId xmlns:p14="http://schemas.microsoft.com/office/powerpoint/2010/main" val="140079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Sustainable Support of Rocket Program (cont.)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We hope to have small groups work together and build small scale rockets, Each group will have an SLI member directing the group to help teach the students to build the small rocket. If feasible, we may launch the said rockets (if they are deemed safe to fly).  We want to provide fun hands on experience for our students so more students will be interested in joining TARC and potentially even SLI in the future. </a:t>
            </a:r>
          </a:p>
          <a:p>
            <a:r>
              <a:rPr lang="en-US" dirty="0" smtClean="0"/>
              <a:t>In </a:t>
            </a:r>
            <a:r>
              <a:rPr lang="en-US" dirty="0"/>
              <a:t>order to spread public awareness, we are planning to contact television stations, such as FOX and our local news channels , to see if they are interested in making a short segment on the SLI program of Spring Grove High School. We will also contact local radio </a:t>
            </a:r>
            <a:r>
              <a:rPr lang="en-US" dirty="0" smtClean="0"/>
              <a:t>to </a:t>
            </a:r>
            <a:r>
              <a:rPr lang="en-US" dirty="0"/>
              <a:t>see if they are interested in speaking on behalf of our program here at Spring Grove. </a:t>
            </a:r>
          </a:p>
          <a:p>
            <a:endParaRPr lang="en-US" dirty="0"/>
          </a:p>
        </p:txBody>
      </p:sp>
    </p:spTree>
    <p:extLst>
      <p:ext uri="{BB962C8B-B14F-4D97-AF65-F5344CB8AC3E}">
        <p14:creationId xmlns:p14="http://schemas.microsoft.com/office/powerpoint/2010/main" val="268158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Subsystem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Our </a:t>
            </a:r>
            <a:r>
              <a:rPr lang="en-US" dirty="0"/>
              <a:t>rocket will be using two separate chutes on its decent to slow it down enough for a safe impact.</a:t>
            </a:r>
          </a:p>
          <a:p>
            <a:r>
              <a:rPr lang="en-US" dirty="0" smtClean="0"/>
              <a:t>The </a:t>
            </a:r>
            <a:r>
              <a:rPr lang="en-US" dirty="0"/>
              <a:t>rocket will come down in four separate sections all connected by shock chord.</a:t>
            </a:r>
          </a:p>
          <a:p>
            <a:r>
              <a:rPr lang="en-US" dirty="0" smtClean="0"/>
              <a:t>The </a:t>
            </a:r>
            <a:r>
              <a:rPr lang="en-US" dirty="0"/>
              <a:t>chutes we are using are a Iris Ultra 36 inch drogue chute and a Iris Ultra 72 inch main parachute.</a:t>
            </a:r>
          </a:p>
          <a:p>
            <a:r>
              <a:rPr lang="en-US" dirty="0" smtClean="0"/>
              <a:t>The </a:t>
            </a:r>
            <a:r>
              <a:rPr lang="en-US" dirty="0"/>
              <a:t>36 inch drogue chute will come out at apogee. A charge in the electronics bay will push out the payload and the chute from the front half of the rocket.</a:t>
            </a:r>
          </a:p>
          <a:p>
            <a:endParaRPr lang="en-US" dirty="0"/>
          </a:p>
        </p:txBody>
      </p:sp>
    </p:spTree>
    <p:extLst>
      <p:ext uri="{BB962C8B-B14F-4D97-AF65-F5344CB8AC3E}">
        <p14:creationId xmlns:p14="http://schemas.microsoft.com/office/powerpoint/2010/main" val="251787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Subsystem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t>
            </a:r>
            <a:r>
              <a:rPr lang="en-US" dirty="0"/>
              <a:t>second chute is our 72 inch main parachute. This chute will be deployed at 600 feet by another charge in the electronics bay. This charge will separate the electronics bay and the 72 inch parachute from the back half of the rocket</a:t>
            </a:r>
            <a:r>
              <a:rPr lang="en-US" dirty="0" smtClean="0"/>
              <a:t>.</a:t>
            </a:r>
          </a:p>
          <a:p>
            <a:r>
              <a:rPr lang="en-US" dirty="0" smtClean="0"/>
              <a:t>Each ejection will have a redundant altimeter set on a delay to ensure that both halves fully eject. </a:t>
            </a:r>
          </a:p>
          <a:p>
            <a:r>
              <a:rPr lang="en-US" dirty="0" smtClean="0"/>
              <a:t>The </a:t>
            </a:r>
            <a:r>
              <a:rPr lang="en-US" dirty="0"/>
              <a:t>Iris Ultra chute was chosen for its high coefficient of drag. </a:t>
            </a:r>
            <a:r>
              <a:rPr lang="en-US" dirty="0" smtClean="0"/>
              <a:t>The Fruity Chutes website lists </a:t>
            </a:r>
            <a:r>
              <a:rPr lang="en-US" dirty="0"/>
              <a:t>the coefficient of drag </a:t>
            </a:r>
            <a:r>
              <a:rPr lang="en-US" dirty="0" smtClean="0"/>
              <a:t>at </a:t>
            </a:r>
            <a:r>
              <a:rPr lang="en-US" dirty="0"/>
              <a:t>2.2. This type of parachute allows for more drag with a smaller </a:t>
            </a:r>
            <a:r>
              <a:rPr lang="en-US" dirty="0" smtClean="0"/>
              <a:t>size diameter.</a:t>
            </a:r>
            <a:endParaRPr lang="en-US" dirty="0"/>
          </a:p>
        </p:txBody>
      </p:sp>
    </p:spTree>
    <p:extLst>
      <p:ext uri="{BB962C8B-B14F-4D97-AF65-F5344CB8AC3E}">
        <p14:creationId xmlns:p14="http://schemas.microsoft.com/office/powerpoint/2010/main" val="369173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dirty="0"/>
              <a:t>payload is designed to test the variance and effect of hole size on </a:t>
            </a:r>
            <a:r>
              <a:rPr lang="en-US" dirty="0" err="1"/>
              <a:t>Perfectflite</a:t>
            </a:r>
            <a:r>
              <a:rPr lang="en-US" dirty="0"/>
              <a:t> </a:t>
            </a:r>
            <a:r>
              <a:rPr lang="en-US" dirty="0" err="1"/>
              <a:t>Stratologger</a:t>
            </a:r>
            <a:r>
              <a:rPr lang="en-US" dirty="0"/>
              <a:t> altimeters. </a:t>
            </a:r>
            <a:endParaRPr lang="en-US" dirty="0" smtClean="0"/>
          </a:p>
          <a:p>
            <a:r>
              <a:rPr lang="en-US" dirty="0" smtClean="0"/>
              <a:t>The </a:t>
            </a:r>
            <a:r>
              <a:rPr lang="en-US" dirty="0"/>
              <a:t>payload fits inside the body tube, directly below the nose cone</a:t>
            </a:r>
            <a:r>
              <a:rPr lang="en-US" dirty="0" smtClean="0"/>
              <a:t>. It </a:t>
            </a:r>
            <a:r>
              <a:rPr lang="en-US" dirty="0"/>
              <a:t>is 13 inches long, with an exterior 3.78 inch diameter phenolic coupler tube</a:t>
            </a:r>
            <a:r>
              <a:rPr lang="en-US" dirty="0" smtClean="0"/>
              <a:t>.</a:t>
            </a:r>
          </a:p>
          <a:p>
            <a:r>
              <a:rPr lang="en-US" dirty="0"/>
              <a:t> </a:t>
            </a:r>
            <a:r>
              <a:rPr lang="en-US" dirty="0" smtClean="0"/>
              <a:t>The </a:t>
            </a:r>
            <a:r>
              <a:rPr lang="en-US" dirty="0"/>
              <a:t>payload is made of three compartments, each separated by a sealed bulkhead. Within each section are three </a:t>
            </a:r>
            <a:r>
              <a:rPr lang="en-US" dirty="0" err="1"/>
              <a:t>Stratologgers</a:t>
            </a:r>
            <a:r>
              <a:rPr lang="en-US" dirty="0"/>
              <a:t> and a single 9 volt battery that provides power to the 3 </a:t>
            </a:r>
            <a:r>
              <a:rPr lang="en-US" dirty="0" err="1"/>
              <a:t>Stratologgers</a:t>
            </a:r>
            <a:r>
              <a:rPr lang="en-US" dirty="0"/>
              <a:t> in its own section. A U-bolt will be attached to both end bulkheads, which will be attached to the drogue parachute to be deployed at apogee, and to the nosecone. </a:t>
            </a:r>
          </a:p>
        </p:txBody>
      </p:sp>
    </p:spTree>
    <p:extLst>
      <p:ext uri="{BB962C8B-B14F-4D97-AF65-F5344CB8AC3E}">
        <p14:creationId xmlns:p14="http://schemas.microsoft.com/office/powerpoint/2010/main" val="382369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a:t>
            </a:r>
            <a:r>
              <a:rPr lang="en-US" dirty="0"/>
              <a:t>payloads compartments will be completely sealed until </a:t>
            </a:r>
            <a:r>
              <a:rPr lang="en-US" dirty="0" smtClean="0"/>
              <a:t>ejection, </a:t>
            </a:r>
            <a:r>
              <a:rPr lang="en-US" dirty="0"/>
              <a:t>at which point it will take data. </a:t>
            </a:r>
            <a:endParaRPr lang="en-US" dirty="0" smtClean="0"/>
          </a:p>
          <a:p>
            <a:r>
              <a:rPr lang="en-US" dirty="0" smtClean="0"/>
              <a:t>The </a:t>
            </a:r>
            <a:r>
              <a:rPr lang="en-US" dirty="0"/>
              <a:t>payload has four 3D printed </a:t>
            </a:r>
            <a:r>
              <a:rPr lang="en-US" dirty="0" smtClean="0"/>
              <a:t>½” thick </a:t>
            </a:r>
            <a:r>
              <a:rPr lang="en-US" dirty="0"/>
              <a:t>bulkheads with holes for the all thread preprinted for a clean fit. The bulkheads will have lips, so that the coupler tube will slide into the lips cleanly. The all thread will run through the entire payload, making the disassembly of the payload easier. The all thread will screw on both ends, sealing all compartments and keeping all parts in place. This, along with the prefabrication of the lips, should create a sealed container for the altimeters to function correctly. </a:t>
            </a:r>
            <a:endParaRPr lang="en-US" dirty="0" smtClean="0"/>
          </a:p>
          <a:p>
            <a:r>
              <a:rPr lang="en-US" dirty="0" smtClean="0"/>
              <a:t>The </a:t>
            </a:r>
            <a:r>
              <a:rPr lang="en-US" dirty="0"/>
              <a:t>altimeters are fastened onto “walls”, which are 3D printed as one piece onto the bulkheads.</a:t>
            </a:r>
          </a:p>
        </p:txBody>
      </p:sp>
    </p:spTree>
    <p:extLst>
      <p:ext uri="{BB962C8B-B14F-4D97-AF65-F5344CB8AC3E}">
        <p14:creationId xmlns:p14="http://schemas.microsoft.com/office/powerpoint/2010/main" val="2866308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3931491"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16080"/>
            <a:ext cx="3124200" cy="543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6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Preliminary checklist</a:t>
            </a:r>
          </a:p>
          <a:p>
            <a:pPr lvl="1"/>
            <a:r>
              <a:rPr lang="en-US" dirty="0" smtClean="0"/>
              <a:t>Test </a:t>
            </a:r>
            <a:r>
              <a:rPr lang="en-US" dirty="0"/>
              <a:t>altimeters in Payload</a:t>
            </a:r>
          </a:p>
          <a:p>
            <a:pPr lvl="1"/>
            <a:r>
              <a:rPr lang="en-US" dirty="0" smtClean="0"/>
              <a:t>Payload </a:t>
            </a:r>
            <a:r>
              <a:rPr lang="en-US" dirty="0"/>
              <a:t>sections need to be airtight</a:t>
            </a:r>
          </a:p>
          <a:p>
            <a:pPr lvl="1"/>
            <a:r>
              <a:rPr lang="en-US" dirty="0" smtClean="0"/>
              <a:t>Check </a:t>
            </a:r>
            <a:r>
              <a:rPr lang="en-US" dirty="0"/>
              <a:t>wiring in </a:t>
            </a:r>
            <a:r>
              <a:rPr lang="en-US" dirty="0" err="1"/>
              <a:t>ebay</a:t>
            </a:r>
            <a:r>
              <a:rPr lang="en-US" dirty="0"/>
              <a:t> section</a:t>
            </a:r>
          </a:p>
          <a:p>
            <a:pPr lvl="1"/>
            <a:r>
              <a:rPr lang="en-US" dirty="0" smtClean="0"/>
              <a:t>Check </a:t>
            </a:r>
            <a:r>
              <a:rPr lang="en-US" dirty="0"/>
              <a:t>altimeters in </a:t>
            </a:r>
            <a:r>
              <a:rPr lang="en-US" dirty="0" err="1"/>
              <a:t>ebay</a:t>
            </a:r>
            <a:endParaRPr lang="en-US" dirty="0"/>
          </a:p>
          <a:p>
            <a:pPr lvl="1"/>
            <a:r>
              <a:rPr lang="en-US" dirty="0" smtClean="0"/>
              <a:t>Fold </a:t>
            </a:r>
            <a:r>
              <a:rPr lang="en-US" dirty="0"/>
              <a:t>drogue parachute properly</a:t>
            </a:r>
          </a:p>
          <a:p>
            <a:pPr lvl="1"/>
            <a:r>
              <a:rPr lang="en-US" dirty="0" smtClean="0"/>
              <a:t>Fold </a:t>
            </a:r>
            <a:r>
              <a:rPr lang="en-US" dirty="0"/>
              <a:t>main parachute properly</a:t>
            </a:r>
          </a:p>
          <a:p>
            <a:pPr lvl="1"/>
            <a:r>
              <a:rPr lang="en-US" dirty="0" smtClean="0"/>
              <a:t>Observe </a:t>
            </a:r>
            <a:r>
              <a:rPr lang="en-US" dirty="0"/>
              <a:t>and monitor the building of motor by our mentor</a:t>
            </a:r>
          </a:p>
          <a:p>
            <a:pPr lvl="1"/>
            <a:r>
              <a:rPr lang="en-US" dirty="0" smtClean="0"/>
              <a:t>Put </a:t>
            </a:r>
            <a:r>
              <a:rPr lang="en-US" dirty="0"/>
              <a:t>payload in top body tube then pack drogue parachute</a:t>
            </a:r>
          </a:p>
          <a:p>
            <a:pPr lvl="1"/>
            <a:r>
              <a:rPr lang="en-US" dirty="0" smtClean="0"/>
              <a:t>Pack </a:t>
            </a:r>
            <a:r>
              <a:rPr lang="en-US" dirty="0"/>
              <a:t>main chute in bottom section of body tube</a:t>
            </a:r>
          </a:p>
          <a:p>
            <a:pPr lvl="1"/>
            <a:r>
              <a:rPr lang="en-US" dirty="0" smtClean="0"/>
              <a:t>Connect </a:t>
            </a:r>
            <a:r>
              <a:rPr lang="en-US" dirty="0"/>
              <a:t>both body tubes with </a:t>
            </a:r>
            <a:r>
              <a:rPr lang="en-US" dirty="0" err="1"/>
              <a:t>ebay</a:t>
            </a:r>
            <a:r>
              <a:rPr lang="en-US" dirty="0"/>
              <a:t> section</a:t>
            </a:r>
          </a:p>
          <a:p>
            <a:pPr lvl="1"/>
            <a:r>
              <a:rPr lang="en-US" dirty="0" smtClean="0"/>
              <a:t>Put </a:t>
            </a:r>
            <a:r>
              <a:rPr lang="en-US" dirty="0"/>
              <a:t>shear pins in </a:t>
            </a:r>
            <a:r>
              <a:rPr lang="en-US" dirty="0" err="1"/>
              <a:t>ebay</a:t>
            </a:r>
            <a:r>
              <a:rPr lang="en-US" dirty="0"/>
              <a:t> holding rocket together</a:t>
            </a:r>
          </a:p>
          <a:p>
            <a:pPr lvl="1"/>
            <a:r>
              <a:rPr lang="en-US" dirty="0" smtClean="0"/>
              <a:t>Test </a:t>
            </a:r>
            <a:r>
              <a:rPr lang="en-US" dirty="0"/>
              <a:t>key switches</a:t>
            </a:r>
          </a:p>
          <a:p>
            <a:pPr lvl="1"/>
            <a:r>
              <a:rPr lang="en-US" dirty="0" smtClean="0"/>
              <a:t>Take </a:t>
            </a:r>
            <a:r>
              <a:rPr lang="en-US" dirty="0"/>
              <a:t>rocket to pad with igniter</a:t>
            </a:r>
          </a:p>
          <a:p>
            <a:pPr lvl="1"/>
            <a:r>
              <a:rPr lang="en-US" dirty="0" smtClean="0"/>
              <a:t>Place </a:t>
            </a:r>
            <a:r>
              <a:rPr lang="en-US" dirty="0"/>
              <a:t>rocket on pad and arm altimeter, then remove key switches</a:t>
            </a:r>
          </a:p>
          <a:p>
            <a:pPr lvl="1"/>
            <a:r>
              <a:rPr lang="en-US" dirty="0" smtClean="0"/>
              <a:t>Place </a:t>
            </a:r>
            <a:r>
              <a:rPr lang="en-US" dirty="0"/>
              <a:t>igniter in </a:t>
            </a:r>
            <a:r>
              <a:rPr lang="en-US" dirty="0" smtClean="0"/>
              <a:t>motor</a:t>
            </a:r>
          </a:p>
          <a:p>
            <a:r>
              <a:rPr lang="en-US" dirty="0" smtClean="0"/>
              <a:t>Safety Officer: Robert </a:t>
            </a:r>
            <a:r>
              <a:rPr lang="en-US" dirty="0" err="1" smtClean="0"/>
              <a:t>DeHale</a:t>
            </a:r>
            <a:endParaRPr lang="en-US" dirty="0"/>
          </a:p>
          <a:p>
            <a:pPr lvl="1"/>
            <a:endParaRPr lang="en-US" dirty="0"/>
          </a:p>
        </p:txBody>
      </p:sp>
    </p:spTree>
    <p:extLst>
      <p:ext uri="{BB962C8B-B14F-4D97-AF65-F5344CB8AC3E}">
        <p14:creationId xmlns:p14="http://schemas.microsoft.com/office/powerpoint/2010/main" val="1074996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Plan</a:t>
            </a:r>
            <a:endParaRPr lang="en-US" dirty="0"/>
          </a:p>
        </p:txBody>
      </p:sp>
      <p:sp>
        <p:nvSpPr>
          <p:cNvPr id="3" name="Content Placeholder 2"/>
          <p:cNvSpPr>
            <a:spLocks noGrp="1"/>
          </p:cNvSpPr>
          <p:nvPr>
            <p:ph idx="1"/>
          </p:nvPr>
        </p:nvSpPr>
        <p:spPr/>
        <p:txBody>
          <a:bodyPr/>
          <a:lstStyle/>
          <a:p>
            <a:r>
              <a:rPr lang="en-US" dirty="0" smtClean="0"/>
              <a:t>Plans for fundraising include:</a:t>
            </a:r>
          </a:p>
          <a:p>
            <a:pPr lvl="1"/>
            <a:r>
              <a:rPr lang="en-US" dirty="0" smtClean="0"/>
              <a:t>Nuts About Granola</a:t>
            </a:r>
          </a:p>
          <a:p>
            <a:pPr lvl="1"/>
            <a:r>
              <a:rPr lang="en-US" dirty="0" smtClean="0"/>
              <a:t>Bonus Books</a:t>
            </a:r>
          </a:p>
          <a:p>
            <a:pPr lvl="1"/>
            <a:r>
              <a:rPr lang="en-US" dirty="0" smtClean="0"/>
              <a:t>Cotton Candy</a:t>
            </a:r>
          </a:p>
          <a:p>
            <a:pPr lvl="1"/>
            <a:r>
              <a:rPr lang="en-US" dirty="0" smtClean="0"/>
              <a:t>Avon Products</a:t>
            </a:r>
          </a:p>
          <a:p>
            <a:pPr lvl="1"/>
            <a:r>
              <a:rPr lang="en-US" dirty="0" smtClean="0"/>
              <a:t>Rocket Space</a:t>
            </a:r>
          </a:p>
          <a:p>
            <a:pPr lvl="1"/>
            <a:r>
              <a:rPr lang="en-US" dirty="0" smtClean="0"/>
              <a:t>Christmas Wreaths and Poinsettias</a:t>
            </a:r>
            <a:endParaRPr lang="en-US" dirty="0"/>
          </a:p>
        </p:txBody>
      </p:sp>
    </p:spTree>
    <p:extLst>
      <p:ext uri="{BB962C8B-B14F-4D97-AF65-F5344CB8AC3E}">
        <p14:creationId xmlns:p14="http://schemas.microsoft.com/office/powerpoint/2010/main" val="11941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Properties</a:t>
            </a:r>
            <a:endParaRPr lang="en-US" dirty="0"/>
          </a:p>
        </p:txBody>
      </p:sp>
      <p:sp>
        <p:nvSpPr>
          <p:cNvPr id="3" name="Content Placeholder 2"/>
          <p:cNvSpPr>
            <a:spLocks noGrp="1"/>
          </p:cNvSpPr>
          <p:nvPr>
            <p:ph sz="quarter" idx="1"/>
          </p:nvPr>
        </p:nvSpPr>
        <p:spPr/>
        <p:txBody>
          <a:bodyPr/>
          <a:lstStyle/>
          <a:p>
            <a:r>
              <a:rPr lang="en-US" dirty="0" smtClean="0"/>
              <a:t>Motor Manufacturer: </a:t>
            </a:r>
            <a:r>
              <a:rPr lang="en-US" dirty="0" err="1" smtClean="0"/>
              <a:t>Cesaroni</a:t>
            </a:r>
            <a:r>
              <a:rPr lang="en-US" dirty="0" smtClean="0"/>
              <a:t> Technology Inc.</a:t>
            </a:r>
          </a:p>
          <a:p>
            <a:r>
              <a:rPr lang="en-US" dirty="0" smtClean="0"/>
              <a:t>Motor Designation: K510 Classic</a:t>
            </a:r>
          </a:p>
          <a:p>
            <a:r>
              <a:rPr lang="en-US" dirty="0" smtClean="0"/>
              <a:t>Max/Average Thrust: 155.07 </a:t>
            </a:r>
            <a:r>
              <a:rPr lang="en-US" dirty="0" err="1" smtClean="0"/>
              <a:t>lb</a:t>
            </a:r>
            <a:r>
              <a:rPr lang="en-US" dirty="0" smtClean="0"/>
              <a:t>/ 155.55 </a:t>
            </a:r>
            <a:r>
              <a:rPr lang="en-US" dirty="0" err="1" smtClean="0"/>
              <a:t>lb</a:t>
            </a:r>
            <a:endParaRPr lang="en-US" dirty="0" smtClean="0"/>
          </a:p>
          <a:p>
            <a:r>
              <a:rPr lang="en-US" dirty="0" smtClean="0"/>
              <a:t>Total Impulse: 558.85 </a:t>
            </a:r>
            <a:r>
              <a:rPr lang="en-US" dirty="0" err="1" smtClean="0"/>
              <a:t>lb</a:t>
            </a:r>
            <a:r>
              <a:rPr lang="en-US" dirty="0" smtClean="0"/>
              <a:t> * </a:t>
            </a:r>
            <a:r>
              <a:rPr lang="en-US" dirty="0" err="1" smtClean="0"/>
              <a:t>ft</a:t>
            </a:r>
            <a:r>
              <a:rPr lang="en-US" dirty="0" smtClean="0"/>
              <a:t>/ sec</a:t>
            </a:r>
          </a:p>
          <a:p>
            <a:r>
              <a:rPr lang="en-US" dirty="0" smtClean="0"/>
              <a:t>Mass Before/After Burn: 2,590g/ 1,393g</a:t>
            </a:r>
          </a:p>
          <a:p>
            <a:r>
              <a:rPr lang="en-US" dirty="0" smtClean="0"/>
              <a:t>Liftoff Thrust: 32.60 </a:t>
            </a:r>
            <a:r>
              <a:rPr lang="en-US" dirty="0" err="1" smtClean="0"/>
              <a:t>lb</a:t>
            </a:r>
            <a:r>
              <a:rPr lang="en-US" dirty="0" smtClean="0"/>
              <a:t> at .1sec</a:t>
            </a:r>
          </a:p>
          <a:p>
            <a:pPr lvl="1"/>
            <a:r>
              <a:rPr lang="en-US" dirty="0" smtClean="0"/>
              <a:t>4.8 sec burn time</a:t>
            </a:r>
          </a:p>
          <a:p>
            <a:pPr lvl="1"/>
            <a:endParaRPr lang="en-US" dirty="0"/>
          </a:p>
        </p:txBody>
      </p:sp>
    </p:spTree>
    <p:extLst>
      <p:ext uri="{BB962C8B-B14F-4D97-AF65-F5344CB8AC3E}">
        <p14:creationId xmlns:p14="http://schemas.microsoft.com/office/powerpoint/2010/main" val="595496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Plan (cont.)</a:t>
            </a:r>
            <a:endParaRPr lang="en-US" dirty="0"/>
          </a:p>
        </p:txBody>
      </p:sp>
      <p:sp>
        <p:nvSpPr>
          <p:cNvPr id="3" name="Content Placeholder 2"/>
          <p:cNvSpPr>
            <a:spLocks noGrp="1"/>
          </p:cNvSpPr>
          <p:nvPr>
            <p:ph idx="1"/>
          </p:nvPr>
        </p:nvSpPr>
        <p:spPr/>
        <p:txBody>
          <a:bodyPr/>
          <a:lstStyle/>
          <a:p>
            <a:r>
              <a:rPr lang="en-US" dirty="0" smtClean="0"/>
              <a:t>Efforts will be made to:</a:t>
            </a:r>
          </a:p>
          <a:p>
            <a:pPr lvl="1"/>
            <a:r>
              <a:rPr lang="en-US" dirty="0" smtClean="0"/>
              <a:t>Contact local businesses for potential sponsorships or donations.</a:t>
            </a:r>
          </a:p>
          <a:p>
            <a:pPr lvl="1"/>
            <a:r>
              <a:rPr lang="en-US" dirty="0" smtClean="0"/>
              <a:t>Apply to any grants that the Spring Grove Student Launch is eligible for. </a:t>
            </a:r>
            <a:endParaRPr lang="en-US" dirty="0"/>
          </a:p>
        </p:txBody>
      </p:sp>
    </p:spTree>
    <p:extLst>
      <p:ext uri="{BB962C8B-B14F-4D97-AF65-F5344CB8AC3E}">
        <p14:creationId xmlns:p14="http://schemas.microsoft.com/office/powerpoint/2010/main" val="314486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Plan (cont.)</a:t>
            </a:r>
            <a:endParaRPr lang="en-US" dirty="0"/>
          </a:p>
        </p:txBody>
      </p:sp>
      <p:sp>
        <p:nvSpPr>
          <p:cNvPr id="3" name="Content Placeholder 2"/>
          <p:cNvSpPr>
            <a:spLocks noGrp="1"/>
          </p:cNvSpPr>
          <p:nvPr>
            <p:ph idx="1"/>
          </p:nvPr>
        </p:nvSpPr>
        <p:spPr/>
        <p:txBody>
          <a:bodyPr>
            <a:normAutofit/>
          </a:bodyPr>
          <a:lstStyle/>
          <a:p>
            <a:r>
              <a:rPr lang="en-US" dirty="0" smtClean="0"/>
              <a:t>Currently…</a:t>
            </a:r>
          </a:p>
          <a:p>
            <a:pPr lvl="1"/>
            <a:r>
              <a:rPr lang="en-US" dirty="0" smtClean="0"/>
              <a:t>We have netted approximately $500 on cotton candy sales.</a:t>
            </a:r>
          </a:p>
          <a:p>
            <a:pPr lvl="1"/>
            <a:r>
              <a:rPr lang="en-US" dirty="0" smtClean="0"/>
              <a:t>We have netted approximately $200 on granola sales.</a:t>
            </a:r>
          </a:p>
          <a:p>
            <a:pPr lvl="1"/>
            <a:r>
              <a:rPr lang="en-US" dirty="0" smtClean="0"/>
              <a:t>We have received a donation of $5,000 from the Spring Grove Educational Fund and $500 from Advanced Application Design </a:t>
            </a:r>
            <a:r>
              <a:rPr lang="en-US" dirty="0" err="1" smtClean="0"/>
              <a:t>Inc</a:t>
            </a:r>
            <a:r>
              <a:rPr lang="en-US" dirty="0" smtClean="0"/>
              <a:t>, a business located in North Carolina. </a:t>
            </a:r>
          </a:p>
          <a:p>
            <a:pPr lvl="1"/>
            <a:r>
              <a:rPr lang="en-US" dirty="0" smtClean="0"/>
              <a:t>Bonus Book and Christmas sales are underway.</a:t>
            </a:r>
          </a:p>
        </p:txBody>
      </p:sp>
    </p:spTree>
    <p:extLst>
      <p:ext uri="{BB962C8B-B14F-4D97-AF65-F5344CB8AC3E}">
        <p14:creationId xmlns:p14="http://schemas.microsoft.com/office/powerpoint/2010/main" val="292440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Plan</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67" t="23218" r="33506" b="13691"/>
          <a:stretch/>
        </p:blipFill>
        <p:spPr bwMode="auto">
          <a:xfrm>
            <a:off x="152400" y="1364777"/>
            <a:ext cx="8739809" cy="534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55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Team Schedule</a:t>
            </a:r>
            <a:endParaRPr lang="en-US" dirty="0"/>
          </a:p>
        </p:txBody>
      </p:sp>
      <p:sp>
        <p:nvSpPr>
          <p:cNvPr id="3" name="Content Placeholder 2"/>
          <p:cNvSpPr>
            <a:spLocks noGrp="1"/>
          </p:cNvSpPr>
          <p:nvPr>
            <p:ph sz="quarter" idx="1"/>
          </p:nvPr>
        </p:nvSpPr>
        <p:spPr/>
        <p:txBody>
          <a:bodyPr>
            <a:normAutofit/>
          </a:bodyPr>
          <a:lstStyle/>
          <a:p>
            <a:r>
              <a:rPr lang="en-US" dirty="0" smtClean="0"/>
              <a:t>September</a:t>
            </a:r>
          </a:p>
          <a:p>
            <a:pPr lvl="1"/>
            <a:r>
              <a:rPr lang="en-US" dirty="0" smtClean="0"/>
              <a:t>11</a:t>
            </a:r>
            <a:r>
              <a:rPr lang="en-US" dirty="0"/>
              <a:t>. Request for Proposal (RFP) is successfully received from NASA</a:t>
            </a:r>
          </a:p>
          <a:p>
            <a:r>
              <a:rPr lang="en-US" dirty="0"/>
              <a:t>October</a:t>
            </a:r>
          </a:p>
          <a:p>
            <a:pPr lvl="1"/>
            <a:r>
              <a:rPr lang="en-US" dirty="0"/>
              <a:t>6. Electronic copy of completed proposal is delivered to NASA officials</a:t>
            </a:r>
          </a:p>
          <a:p>
            <a:pPr lvl="1"/>
            <a:r>
              <a:rPr lang="en-US" dirty="0"/>
              <a:t>17. Confirmation of acceptance of completed proposal</a:t>
            </a:r>
          </a:p>
          <a:p>
            <a:pPr lvl="1"/>
            <a:r>
              <a:rPr lang="en-US" dirty="0"/>
              <a:t>18 – 31. The team will have meetings twice a week to work on PDR documents and presentation.</a:t>
            </a:r>
          </a:p>
          <a:p>
            <a:pPr lvl="1"/>
            <a:r>
              <a:rPr lang="en-US" dirty="0"/>
              <a:t>31. Team has a working website and meetings are occurring frequently</a:t>
            </a:r>
          </a:p>
        </p:txBody>
      </p:sp>
    </p:spTree>
    <p:extLst>
      <p:ext uri="{BB962C8B-B14F-4D97-AF65-F5344CB8AC3E}">
        <p14:creationId xmlns:p14="http://schemas.microsoft.com/office/powerpoint/2010/main" val="317905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Team Schedule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November</a:t>
            </a:r>
          </a:p>
          <a:p>
            <a:pPr lvl="1"/>
            <a:r>
              <a:rPr lang="en-US" dirty="0"/>
              <a:t>3. Safety Briefing for our team</a:t>
            </a:r>
          </a:p>
          <a:p>
            <a:pPr lvl="1"/>
            <a:r>
              <a:rPr lang="en-US" dirty="0" smtClean="0"/>
              <a:t>4. </a:t>
            </a:r>
            <a:r>
              <a:rPr lang="en-US" dirty="0"/>
              <a:t>Review completed PDR prior to posting on website</a:t>
            </a:r>
          </a:p>
          <a:p>
            <a:pPr lvl="1"/>
            <a:r>
              <a:rPr lang="en-US" dirty="0"/>
              <a:t>5. Preliminary Design Report (PDR) report, presentation slides, and flysheet posted on the team. Website by 8:00 a.m. Central Time</a:t>
            </a:r>
          </a:p>
          <a:p>
            <a:pPr lvl="1"/>
            <a:r>
              <a:rPr lang="en-US" dirty="0"/>
              <a:t>6. Practice PDR presentation</a:t>
            </a:r>
          </a:p>
          <a:p>
            <a:pPr lvl="1"/>
            <a:r>
              <a:rPr lang="en-US" dirty="0"/>
              <a:t>7-21. PDR video teleconferences</a:t>
            </a:r>
          </a:p>
          <a:p>
            <a:r>
              <a:rPr lang="en-US" dirty="0"/>
              <a:t>January</a:t>
            </a:r>
          </a:p>
          <a:p>
            <a:pPr lvl="1"/>
            <a:r>
              <a:rPr lang="en-US" dirty="0"/>
              <a:t>3. Subscale Launch for our team in Price, Maryland</a:t>
            </a:r>
          </a:p>
          <a:p>
            <a:pPr lvl="1"/>
            <a:r>
              <a:rPr lang="en-US" dirty="0"/>
              <a:t>4-16. Team meetings to work on CDR documents and presentation.</a:t>
            </a:r>
          </a:p>
          <a:p>
            <a:pPr lvl="1"/>
            <a:r>
              <a:rPr lang="en-US" dirty="0"/>
              <a:t>16. Critical Design Report (CDR) report, presentation slides, and flysheet posted on the team. Website by 8:00 a.m. Central Time</a:t>
            </a:r>
          </a:p>
          <a:p>
            <a:pPr lvl="1"/>
            <a:r>
              <a:rPr lang="en-US" dirty="0"/>
              <a:t>20. Practice CDR Presentation.</a:t>
            </a:r>
          </a:p>
          <a:p>
            <a:pPr lvl="1"/>
            <a:r>
              <a:rPr lang="en-US" dirty="0"/>
              <a:t>21-31. CDR video teleconferences</a:t>
            </a:r>
          </a:p>
          <a:p>
            <a:endParaRPr lang="en-US" dirty="0"/>
          </a:p>
        </p:txBody>
      </p:sp>
    </p:spTree>
    <p:extLst>
      <p:ext uri="{BB962C8B-B14F-4D97-AF65-F5344CB8AC3E}">
        <p14:creationId xmlns:p14="http://schemas.microsoft.com/office/powerpoint/2010/main" val="421418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Team Schedule (cont.)</a:t>
            </a:r>
            <a:endParaRPr lang="en-US" dirty="0"/>
          </a:p>
        </p:txBody>
      </p:sp>
      <p:sp>
        <p:nvSpPr>
          <p:cNvPr id="3" name="Content Placeholder 2"/>
          <p:cNvSpPr>
            <a:spLocks noGrp="1"/>
          </p:cNvSpPr>
          <p:nvPr>
            <p:ph sz="quarter" idx="1"/>
          </p:nvPr>
        </p:nvSpPr>
        <p:spPr/>
        <p:txBody>
          <a:bodyPr>
            <a:normAutofit fontScale="92500"/>
          </a:bodyPr>
          <a:lstStyle/>
          <a:p>
            <a:r>
              <a:rPr lang="en-US" dirty="0"/>
              <a:t>February</a:t>
            </a:r>
          </a:p>
          <a:p>
            <a:pPr lvl="1"/>
            <a:r>
              <a:rPr lang="en-US" dirty="0"/>
              <a:t>1-4. CDR video teleconferences</a:t>
            </a:r>
          </a:p>
          <a:p>
            <a:pPr lvl="1"/>
            <a:r>
              <a:rPr lang="en-US" dirty="0"/>
              <a:t>5-27. Built full scale rocket including payload. Test ejection charges at ground level.38</a:t>
            </a:r>
          </a:p>
          <a:p>
            <a:pPr lvl="1"/>
            <a:r>
              <a:rPr lang="en-US" dirty="0"/>
              <a:t>28. Full Scale Launch in Price MD.</a:t>
            </a:r>
          </a:p>
          <a:p>
            <a:r>
              <a:rPr lang="en-US" dirty="0"/>
              <a:t>March</a:t>
            </a:r>
          </a:p>
          <a:p>
            <a:pPr lvl="1"/>
            <a:r>
              <a:rPr lang="en-US" dirty="0"/>
              <a:t>7. Full Scale Launch in Price MD</a:t>
            </a:r>
          </a:p>
          <a:p>
            <a:pPr lvl="1"/>
            <a:r>
              <a:rPr lang="en-US" dirty="0"/>
              <a:t>8-15. Work on FRR documents and presentation</a:t>
            </a:r>
            <a:r>
              <a:rPr lang="en-US" dirty="0" smtClean="0"/>
              <a:t>.</a:t>
            </a:r>
          </a:p>
          <a:p>
            <a:pPr lvl="1"/>
            <a:r>
              <a:rPr lang="en-US" dirty="0"/>
              <a:t>16 Flight Readiness Review (FRR) report, presentation slides, and flysheet posted on the team. Website by 8:00 a.m. Central Time</a:t>
            </a:r>
          </a:p>
          <a:p>
            <a:pPr lvl="1"/>
            <a:r>
              <a:rPr lang="en-US" dirty="0"/>
              <a:t>17 Practice FRR presentation.</a:t>
            </a:r>
          </a:p>
          <a:p>
            <a:pPr lvl="1"/>
            <a:r>
              <a:rPr lang="en-US" dirty="0"/>
              <a:t>18-27 FRR video teleconferences</a:t>
            </a:r>
          </a:p>
          <a:p>
            <a:pPr lvl="1"/>
            <a:endParaRPr lang="en-US" dirty="0"/>
          </a:p>
          <a:p>
            <a:endParaRPr lang="en-US" dirty="0"/>
          </a:p>
          <a:p>
            <a:endParaRPr lang="en-US" dirty="0"/>
          </a:p>
        </p:txBody>
      </p:sp>
    </p:spTree>
    <p:extLst>
      <p:ext uri="{BB962C8B-B14F-4D97-AF65-F5344CB8AC3E}">
        <p14:creationId xmlns:p14="http://schemas.microsoft.com/office/powerpoint/2010/main" val="7946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Team Schedule (cont.)</a:t>
            </a:r>
            <a:endParaRPr lang="en-US" dirty="0"/>
          </a:p>
        </p:txBody>
      </p:sp>
      <p:sp>
        <p:nvSpPr>
          <p:cNvPr id="3" name="Content Placeholder 2"/>
          <p:cNvSpPr>
            <a:spLocks noGrp="1"/>
          </p:cNvSpPr>
          <p:nvPr>
            <p:ph sz="quarter" idx="1"/>
          </p:nvPr>
        </p:nvSpPr>
        <p:spPr/>
        <p:txBody>
          <a:bodyPr>
            <a:normAutofit/>
          </a:bodyPr>
          <a:lstStyle/>
          <a:p>
            <a:r>
              <a:rPr lang="en-US" dirty="0"/>
              <a:t>April</a:t>
            </a:r>
          </a:p>
          <a:p>
            <a:pPr lvl="1"/>
            <a:r>
              <a:rPr lang="en-US" dirty="0"/>
              <a:t>3. Pack rocket, tools and all parts for Huntsville trip</a:t>
            </a:r>
          </a:p>
          <a:p>
            <a:pPr lvl="1"/>
            <a:r>
              <a:rPr lang="en-US" dirty="0"/>
              <a:t>6. Teams Travel to Huntsville, AL</a:t>
            </a:r>
          </a:p>
          <a:p>
            <a:pPr lvl="1"/>
            <a:r>
              <a:rPr lang="en-US" dirty="0"/>
              <a:t>7. Launch Readiness Review (LRR)</a:t>
            </a:r>
          </a:p>
          <a:p>
            <a:pPr lvl="1"/>
            <a:r>
              <a:rPr lang="en-US" dirty="0"/>
              <a:t>8. LRR and safety briefing</a:t>
            </a:r>
          </a:p>
          <a:p>
            <a:pPr lvl="1"/>
            <a:r>
              <a:rPr lang="en-US" dirty="0"/>
              <a:t>9. Rocket Fair and Tours of MSFC</a:t>
            </a:r>
          </a:p>
          <a:p>
            <a:pPr lvl="1"/>
            <a:r>
              <a:rPr lang="en-US" dirty="0"/>
              <a:t>10. Mini/Maxi MAV Launch day, Banquet</a:t>
            </a:r>
          </a:p>
          <a:p>
            <a:pPr lvl="1"/>
            <a:r>
              <a:rPr lang="en-US" dirty="0"/>
              <a:t>11. Middle/High School Launch Day</a:t>
            </a:r>
          </a:p>
          <a:p>
            <a:pPr lvl="1"/>
            <a:r>
              <a:rPr lang="en-US" dirty="0"/>
              <a:t>12. Backup launch day</a:t>
            </a:r>
          </a:p>
          <a:p>
            <a:pPr lvl="1"/>
            <a:r>
              <a:rPr lang="en-US" dirty="0"/>
              <a:t>29. Post-Launch Assessment Review (PLAR) posted on the Team. Website by 8:00 a.m. Central Time</a:t>
            </a:r>
          </a:p>
          <a:p>
            <a:endParaRPr lang="en-US" dirty="0"/>
          </a:p>
        </p:txBody>
      </p:sp>
    </p:spTree>
    <p:extLst>
      <p:ext uri="{BB962C8B-B14F-4D97-AF65-F5344CB8AC3E}">
        <p14:creationId xmlns:p14="http://schemas.microsoft.com/office/powerpoint/2010/main" val="71448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Engagement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We will be holding presentations at both our middle school and intermediate school. We also will have a more basic presentation for the elementary schools, inviting them on a rocket awareness camp.</a:t>
            </a:r>
          </a:p>
          <a:p>
            <a:r>
              <a:rPr lang="en-US" dirty="0"/>
              <a:t>We will be setting up a table with information at various events such as home football games, back-to-school night, and other home sporting events</a:t>
            </a:r>
          </a:p>
          <a:p>
            <a:r>
              <a:rPr lang="en-US" dirty="0"/>
              <a:t>We also will be holding an event where younger students from the intermediate school and middle school will have an opportunity to build small rockets in groups with the </a:t>
            </a:r>
            <a:r>
              <a:rPr lang="en-US" dirty="0" smtClean="0"/>
              <a:t>help </a:t>
            </a:r>
            <a:r>
              <a:rPr lang="en-US" dirty="0"/>
              <a:t>and supervision of SLI and TARC members</a:t>
            </a:r>
          </a:p>
          <a:p>
            <a:pPr lvl="1"/>
            <a:r>
              <a:rPr lang="en-US" dirty="0"/>
              <a:t>They will complete surveys to obtain feedback</a:t>
            </a:r>
          </a:p>
          <a:p>
            <a:endParaRPr lang="en-US" dirty="0"/>
          </a:p>
        </p:txBody>
      </p:sp>
    </p:spTree>
    <p:extLst>
      <p:ext uri="{BB962C8B-B14F-4D97-AF65-F5344CB8AC3E}">
        <p14:creationId xmlns:p14="http://schemas.microsoft.com/office/powerpoint/2010/main" val="4238450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Engagement</a:t>
            </a:r>
            <a:endParaRPr lang="en-US" dirty="0"/>
          </a:p>
        </p:txBody>
      </p:sp>
      <p:sp>
        <p:nvSpPr>
          <p:cNvPr id="3" name="Content Placeholder 2"/>
          <p:cNvSpPr>
            <a:spLocks noGrp="1"/>
          </p:cNvSpPr>
          <p:nvPr>
            <p:ph sz="quarter" idx="1"/>
          </p:nvPr>
        </p:nvSpPr>
        <p:spPr/>
        <p:txBody>
          <a:bodyPr/>
          <a:lstStyle/>
          <a:p>
            <a:r>
              <a:rPr lang="en-US" dirty="0"/>
              <a:t>We will then form a TARC team at the middle school for all those who are interested</a:t>
            </a:r>
          </a:p>
          <a:p>
            <a:r>
              <a:rPr lang="en-US" dirty="0"/>
              <a:t>We will be </a:t>
            </a:r>
            <a:r>
              <a:rPr lang="en-US" dirty="0" smtClean="0"/>
              <a:t>holding </a:t>
            </a:r>
            <a:r>
              <a:rPr lang="en-US" dirty="0"/>
              <a:t>a field trip for the elementary </a:t>
            </a:r>
            <a:r>
              <a:rPr lang="en-US" dirty="0" smtClean="0"/>
              <a:t>students </a:t>
            </a:r>
            <a:r>
              <a:rPr lang="en-US" dirty="0"/>
              <a:t>to teach them </a:t>
            </a:r>
            <a:r>
              <a:rPr lang="en-US" dirty="0" smtClean="0"/>
              <a:t>basic </a:t>
            </a:r>
            <a:r>
              <a:rPr lang="en-US" dirty="0"/>
              <a:t>things about rocketry and really just get them interested in the subject. They will spend a day at the high school learning rocket poems and dances, building and eating their very own rocket snack, and having a chance to tie-dye a rocket t-shirt.</a:t>
            </a:r>
          </a:p>
          <a:p>
            <a:endParaRPr lang="en-US" dirty="0"/>
          </a:p>
        </p:txBody>
      </p:sp>
    </p:spTree>
    <p:extLst>
      <p:ext uri="{BB962C8B-B14F-4D97-AF65-F5344CB8AC3E}">
        <p14:creationId xmlns:p14="http://schemas.microsoft.com/office/powerpoint/2010/main" val="400021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Analysis</a:t>
            </a:r>
            <a:endParaRPr lang="en-US" dirty="0"/>
          </a:p>
        </p:txBody>
      </p:sp>
      <p:sp>
        <p:nvSpPr>
          <p:cNvPr id="3" name="Content Placeholder 2"/>
          <p:cNvSpPr>
            <a:spLocks noGrp="1"/>
          </p:cNvSpPr>
          <p:nvPr>
            <p:ph sz="quarter" idx="1"/>
          </p:nvPr>
        </p:nvSpPr>
        <p:spPr/>
        <p:txBody>
          <a:bodyPr/>
          <a:lstStyle/>
          <a:p>
            <a:r>
              <a:rPr lang="en-US" dirty="0" smtClean="0"/>
              <a:t>Center of Pressure: 59.522”</a:t>
            </a:r>
          </a:p>
          <a:p>
            <a:r>
              <a:rPr lang="en-US" dirty="0" smtClean="0"/>
              <a:t>Center of Gravity: 48.144”</a:t>
            </a:r>
          </a:p>
          <a:p>
            <a:r>
              <a:rPr lang="en-US" dirty="0" smtClean="0"/>
              <a:t>Static Stability Margin: 2.84</a:t>
            </a:r>
          </a:p>
          <a:p>
            <a:r>
              <a:rPr lang="en-US" dirty="0" smtClean="0"/>
              <a:t>Thrust-to-Weight Ratio: 4.892</a:t>
            </a:r>
          </a:p>
          <a:p>
            <a:r>
              <a:rPr lang="en-US" dirty="0" smtClean="0"/>
              <a:t>Rail Size (in.)/ Length (in.): 1.5”/96”</a:t>
            </a:r>
          </a:p>
          <a:p>
            <a:r>
              <a:rPr lang="en-US" dirty="0" smtClean="0"/>
              <a:t>Rail Exit Velocity: 52.14 </a:t>
            </a:r>
            <a:r>
              <a:rPr lang="en-US" dirty="0" err="1" smtClean="0"/>
              <a:t>ft</a:t>
            </a:r>
            <a:r>
              <a:rPr lang="en-US" dirty="0" smtClean="0"/>
              <a:t>/sec</a:t>
            </a:r>
            <a:endParaRPr lang="en-US" dirty="0"/>
          </a:p>
        </p:txBody>
      </p:sp>
    </p:spTree>
    <p:extLst>
      <p:ext uri="{BB962C8B-B14F-4D97-AF65-F5344CB8AC3E}">
        <p14:creationId xmlns:p14="http://schemas.microsoft.com/office/powerpoint/2010/main" val="336176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Ascent Analysis</a:t>
            </a:r>
            <a:endParaRPr lang="en-US" dirty="0"/>
          </a:p>
        </p:txBody>
      </p:sp>
      <p:sp>
        <p:nvSpPr>
          <p:cNvPr id="3" name="Content Placeholder 2"/>
          <p:cNvSpPr>
            <a:spLocks noGrp="1"/>
          </p:cNvSpPr>
          <p:nvPr>
            <p:ph sz="quarter" idx="1"/>
          </p:nvPr>
        </p:nvSpPr>
        <p:spPr/>
        <p:txBody>
          <a:bodyPr>
            <a:normAutofit/>
          </a:bodyPr>
          <a:lstStyle/>
          <a:p>
            <a:r>
              <a:rPr lang="en-US" dirty="0" smtClean="0"/>
              <a:t>Maximum Velocity: 594.28 </a:t>
            </a:r>
            <a:r>
              <a:rPr lang="en-US" dirty="0" err="1" smtClean="0"/>
              <a:t>ft</a:t>
            </a:r>
            <a:r>
              <a:rPr lang="en-US" dirty="0" smtClean="0"/>
              <a:t>/sec</a:t>
            </a:r>
          </a:p>
          <a:p>
            <a:r>
              <a:rPr lang="en-US" dirty="0" smtClean="0"/>
              <a:t>Maximum Mach Number: 0.53</a:t>
            </a:r>
          </a:p>
          <a:p>
            <a:r>
              <a:rPr lang="en-US" dirty="0" smtClean="0"/>
              <a:t>Maximum Acceleration: 175.23 </a:t>
            </a:r>
            <a:r>
              <a:rPr lang="en-US" dirty="0" err="1" smtClean="0"/>
              <a:t>ft</a:t>
            </a:r>
            <a:r>
              <a:rPr lang="en-US" dirty="0" smtClean="0"/>
              <a:t>/s^2</a:t>
            </a:r>
          </a:p>
          <a:p>
            <a:r>
              <a:rPr lang="en-US" dirty="0" smtClean="0"/>
              <a:t>Target Apogee: 5,654 </a:t>
            </a:r>
            <a:r>
              <a:rPr lang="en-US" dirty="0" err="1" smtClean="0"/>
              <a:t>ft</a:t>
            </a:r>
            <a:endParaRPr lang="en-US" dirty="0" smtClean="0"/>
          </a:p>
          <a:p>
            <a:pPr lvl="1"/>
            <a:r>
              <a:rPr lang="en-US" dirty="0" smtClean="0"/>
              <a:t>Target is higher than desired 5,200 </a:t>
            </a:r>
            <a:r>
              <a:rPr lang="en-US" dirty="0" err="1" smtClean="0"/>
              <a:t>ft</a:t>
            </a:r>
            <a:r>
              <a:rPr lang="en-US" dirty="0" smtClean="0"/>
              <a:t> because we are accounting for an increase in mass between </a:t>
            </a:r>
            <a:r>
              <a:rPr lang="en-US" dirty="0" err="1" smtClean="0"/>
              <a:t>Rocksim</a:t>
            </a:r>
            <a:r>
              <a:rPr lang="en-US" dirty="0" smtClean="0"/>
              <a:t> design and actual design</a:t>
            </a:r>
          </a:p>
          <a:p>
            <a:pPr lvl="1"/>
            <a:r>
              <a:rPr lang="en-US" dirty="0" smtClean="0"/>
              <a:t>Stable Velocity: 43.99 </a:t>
            </a:r>
            <a:r>
              <a:rPr lang="en-US" dirty="0" err="1" smtClean="0"/>
              <a:t>ft</a:t>
            </a:r>
            <a:r>
              <a:rPr lang="en-US" dirty="0" smtClean="0"/>
              <a:t>/sec</a:t>
            </a:r>
          </a:p>
          <a:p>
            <a:pPr lvl="1"/>
            <a:r>
              <a:rPr lang="en-US" dirty="0" smtClean="0"/>
              <a:t>Distance to Stable Velocity: 5.77 </a:t>
            </a:r>
            <a:r>
              <a:rPr lang="en-US" dirty="0" err="1" smtClean="0"/>
              <a:t>ft</a:t>
            </a:r>
            <a:endParaRPr lang="en-US" dirty="0"/>
          </a:p>
        </p:txBody>
      </p:sp>
    </p:spTree>
    <p:extLst>
      <p:ext uri="{BB962C8B-B14F-4D97-AF65-F5344CB8AC3E}">
        <p14:creationId xmlns:p14="http://schemas.microsoft.com/office/powerpoint/2010/main" val="487484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System (Drogue)</a:t>
            </a:r>
            <a:endParaRPr lang="en-US" dirty="0"/>
          </a:p>
        </p:txBody>
      </p:sp>
      <p:sp>
        <p:nvSpPr>
          <p:cNvPr id="3" name="Content Placeholder 2"/>
          <p:cNvSpPr>
            <a:spLocks noGrp="1"/>
          </p:cNvSpPr>
          <p:nvPr>
            <p:ph sz="quarter" idx="1"/>
          </p:nvPr>
        </p:nvSpPr>
        <p:spPr/>
        <p:txBody>
          <a:bodyPr>
            <a:normAutofit/>
          </a:bodyPr>
          <a:lstStyle/>
          <a:p>
            <a:r>
              <a:rPr lang="en-US" dirty="0" smtClean="0"/>
              <a:t>Manufacturer/Model: Fruity Chutes/ Iris Ultra 36”</a:t>
            </a:r>
          </a:p>
          <a:p>
            <a:r>
              <a:rPr lang="en-US" dirty="0" smtClean="0"/>
              <a:t>Altitude at Deployment: 5,654’</a:t>
            </a:r>
          </a:p>
          <a:p>
            <a:r>
              <a:rPr lang="en-US" dirty="0" smtClean="0"/>
              <a:t>Velocity at Deployment: 8.43 </a:t>
            </a:r>
            <a:r>
              <a:rPr lang="en-US" dirty="0" err="1" smtClean="0"/>
              <a:t>ft</a:t>
            </a:r>
            <a:r>
              <a:rPr lang="en-US" dirty="0" smtClean="0"/>
              <a:t>/sec</a:t>
            </a:r>
          </a:p>
          <a:p>
            <a:r>
              <a:rPr lang="en-US" dirty="0" smtClean="0"/>
              <a:t>Terminal Velocity: 43.06 </a:t>
            </a:r>
            <a:r>
              <a:rPr lang="en-US" dirty="0" err="1" smtClean="0"/>
              <a:t>ft</a:t>
            </a:r>
            <a:r>
              <a:rPr lang="en-US" dirty="0" smtClean="0"/>
              <a:t>/sec</a:t>
            </a:r>
          </a:p>
          <a:p>
            <a:r>
              <a:rPr lang="en-US" dirty="0" smtClean="0"/>
              <a:t>Recovery Harness Material: Tubular Nylon</a:t>
            </a:r>
          </a:p>
          <a:p>
            <a:r>
              <a:rPr lang="en-US" dirty="0" smtClean="0"/>
              <a:t>Harness Size/Thickness: 1” Width/ 1/8” Thickness</a:t>
            </a:r>
          </a:p>
          <a:p>
            <a:r>
              <a:rPr lang="en-US" dirty="0" smtClean="0"/>
              <a:t>Recovery Harness Length: 15’</a:t>
            </a:r>
            <a:endParaRPr lang="en-US" dirty="0"/>
          </a:p>
        </p:txBody>
      </p:sp>
    </p:spTree>
    <p:extLst>
      <p:ext uri="{BB962C8B-B14F-4D97-AF65-F5344CB8AC3E}">
        <p14:creationId xmlns:p14="http://schemas.microsoft.com/office/powerpoint/2010/main" val="24217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System (Drogue)</a:t>
            </a:r>
            <a:endParaRPr lang="en-US" dirty="0"/>
          </a:p>
        </p:txBody>
      </p:sp>
      <p:sp>
        <p:nvSpPr>
          <p:cNvPr id="3" name="Content Placeholder 2"/>
          <p:cNvSpPr>
            <a:spLocks noGrp="1"/>
          </p:cNvSpPr>
          <p:nvPr>
            <p:ph sz="quarter" idx="1"/>
          </p:nvPr>
        </p:nvSpPr>
        <p:spPr/>
        <p:txBody>
          <a:bodyPr/>
          <a:lstStyle/>
          <a:p>
            <a:r>
              <a:rPr lang="en-US" dirty="0" smtClean="0"/>
              <a:t>Kinetic Energy of Each Section</a:t>
            </a:r>
          </a:p>
          <a:p>
            <a:pPr lvl="1"/>
            <a:r>
              <a:rPr lang="en-US" dirty="0" smtClean="0"/>
              <a:t>Section 1: 57.59 </a:t>
            </a:r>
            <a:r>
              <a:rPr lang="en-US" dirty="0" err="1" smtClean="0"/>
              <a:t>ft-lbs</a:t>
            </a:r>
            <a:endParaRPr lang="en-US" dirty="0" smtClean="0"/>
          </a:p>
          <a:p>
            <a:pPr lvl="1"/>
            <a:r>
              <a:rPr lang="en-US" dirty="0" smtClean="0"/>
              <a:t>Section 2: 334.1 </a:t>
            </a:r>
            <a:r>
              <a:rPr lang="en-US" dirty="0" err="1" smtClean="0"/>
              <a:t>ft-lbs</a:t>
            </a:r>
            <a:endParaRPr lang="en-US" dirty="0" smtClean="0"/>
          </a:p>
          <a:p>
            <a:pPr lvl="1"/>
            <a:r>
              <a:rPr lang="en-US" dirty="0" smtClean="0"/>
              <a:t>Section 3: 288.0 </a:t>
            </a:r>
            <a:r>
              <a:rPr lang="en-US" dirty="0" err="1" smtClean="0"/>
              <a:t>ft-lbs</a:t>
            </a: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075" y="990600"/>
            <a:ext cx="1914525"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17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System (Main)</a:t>
            </a:r>
            <a:endParaRPr lang="en-US" dirty="0"/>
          </a:p>
        </p:txBody>
      </p:sp>
      <p:sp>
        <p:nvSpPr>
          <p:cNvPr id="3" name="Content Placeholder 2"/>
          <p:cNvSpPr>
            <a:spLocks noGrp="1"/>
          </p:cNvSpPr>
          <p:nvPr>
            <p:ph sz="quarter" idx="1"/>
          </p:nvPr>
        </p:nvSpPr>
        <p:spPr/>
        <p:txBody>
          <a:bodyPr>
            <a:normAutofit/>
          </a:bodyPr>
          <a:lstStyle/>
          <a:p>
            <a:r>
              <a:rPr lang="en-US" dirty="0" smtClean="0"/>
              <a:t>Manufacturer/ Model: Fruity Chutes/ Iris Ultra 72”</a:t>
            </a:r>
          </a:p>
          <a:p>
            <a:r>
              <a:rPr lang="en-US" dirty="0" smtClean="0"/>
              <a:t>Altitude at Deployment: 600ft</a:t>
            </a:r>
          </a:p>
          <a:p>
            <a:r>
              <a:rPr lang="en-US" dirty="0" smtClean="0"/>
              <a:t>Velocity at Deployment: 43.06 </a:t>
            </a:r>
            <a:r>
              <a:rPr lang="en-US" dirty="0" err="1" smtClean="0"/>
              <a:t>ft</a:t>
            </a:r>
            <a:r>
              <a:rPr lang="en-US" dirty="0" smtClean="0"/>
              <a:t>/sec</a:t>
            </a:r>
          </a:p>
          <a:p>
            <a:r>
              <a:rPr lang="en-US" dirty="0" smtClean="0"/>
              <a:t>Terminal Velocity: 17.10 </a:t>
            </a:r>
            <a:r>
              <a:rPr lang="en-US" dirty="0" err="1" smtClean="0"/>
              <a:t>ft</a:t>
            </a:r>
            <a:r>
              <a:rPr lang="en-US" dirty="0" smtClean="0"/>
              <a:t>/sec</a:t>
            </a:r>
          </a:p>
          <a:p>
            <a:r>
              <a:rPr lang="en-US" dirty="0" smtClean="0"/>
              <a:t>Recovery Harness Material: Tubular Nylon</a:t>
            </a:r>
          </a:p>
          <a:p>
            <a:r>
              <a:rPr lang="en-US" dirty="0" smtClean="0"/>
              <a:t>Harness Size/ Thickness: 1” Wide/ 1/8” Thick</a:t>
            </a:r>
          </a:p>
          <a:p>
            <a:r>
              <a:rPr lang="en-US" dirty="0" smtClean="0"/>
              <a:t>Recovery Harness Length: 20ft</a:t>
            </a:r>
            <a:endParaRPr lang="en-US" dirty="0"/>
          </a:p>
        </p:txBody>
      </p:sp>
    </p:spTree>
    <p:extLst>
      <p:ext uri="{BB962C8B-B14F-4D97-AF65-F5344CB8AC3E}">
        <p14:creationId xmlns:p14="http://schemas.microsoft.com/office/powerpoint/2010/main" val="177880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System (Main)</a:t>
            </a:r>
            <a:endParaRPr lang="en-US" dirty="0"/>
          </a:p>
        </p:txBody>
      </p:sp>
      <p:sp>
        <p:nvSpPr>
          <p:cNvPr id="3" name="Content Placeholder 2"/>
          <p:cNvSpPr>
            <a:spLocks noGrp="1"/>
          </p:cNvSpPr>
          <p:nvPr>
            <p:ph sz="quarter" idx="1"/>
          </p:nvPr>
        </p:nvSpPr>
        <p:spPr/>
        <p:txBody>
          <a:bodyPr/>
          <a:lstStyle/>
          <a:p>
            <a:r>
              <a:rPr lang="en-US" dirty="0" smtClean="0"/>
              <a:t>Kinetic Energy of Each Section</a:t>
            </a:r>
          </a:p>
          <a:p>
            <a:pPr lvl="1"/>
            <a:r>
              <a:rPr lang="en-US" dirty="0" smtClean="0"/>
              <a:t>Section 1: 9.07 </a:t>
            </a:r>
            <a:r>
              <a:rPr lang="en-US" dirty="0" err="1" smtClean="0"/>
              <a:t>ft-lbs</a:t>
            </a:r>
            <a:endParaRPr lang="en-US" dirty="0" smtClean="0"/>
          </a:p>
          <a:p>
            <a:pPr lvl="1"/>
            <a:r>
              <a:rPr lang="en-US" dirty="0" smtClean="0"/>
              <a:t>Section 2: 52.66 </a:t>
            </a:r>
            <a:r>
              <a:rPr lang="en-US" dirty="0" err="1" smtClean="0"/>
              <a:t>ft-lbs</a:t>
            </a:r>
            <a:endParaRPr lang="en-US" dirty="0" smtClean="0"/>
          </a:p>
          <a:p>
            <a:pPr lvl="1"/>
            <a:r>
              <a:rPr lang="en-US" dirty="0" smtClean="0"/>
              <a:t>Section 3: 45.44 </a:t>
            </a:r>
            <a:r>
              <a:rPr lang="en-US" dirty="0" err="1" smtClean="0"/>
              <a:t>ft-lbs</a:t>
            </a:r>
            <a:endParaRPr lang="en-US" dirty="0" smtClean="0"/>
          </a:p>
          <a:p>
            <a:pPr lvl="1"/>
            <a:r>
              <a:rPr lang="en-US" dirty="0" smtClean="0"/>
              <a:t>Section 4: 7.54 </a:t>
            </a:r>
            <a:r>
              <a:rPr lang="en-US" dirty="0" err="1" smtClean="0"/>
              <a:t>ft-lbs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54437"/>
            <a:ext cx="5906245"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546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122</TotalTime>
  <Words>2489</Words>
  <Application>Microsoft Office PowerPoint</Application>
  <PresentationFormat>On-screen Show (4:3)</PresentationFormat>
  <Paragraphs>212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Spring Grove Rocketry Preliminary Design Presentation</vt:lpstr>
      <vt:lpstr>Vehicle Properties</vt:lpstr>
      <vt:lpstr>Motor Properties</vt:lpstr>
      <vt:lpstr>Stability Analysis</vt:lpstr>
      <vt:lpstr>Ascent Analysis</vt:lpstr>
      <vt:lpstr>Recovery System (Drogue)</vt:lpstr>
      <vt:lpstr>Recovery System (Drogue)</vt:lpstr>
      <vt:lpstr>Recovery System (Main)</vt:lpstr>
      <vt:lpstr>Recovery System (Main)</vt:lpstr>
      <vt:lpstr>Recovery Electronics</vt:lpstr>
      <vt:lpstr>Recovery Electronics</vt:lpstr>
      <vt:lpstr>Test Flights</vt:lpstr>
      <vt:lpstr>Potential Risks of the SL Rocket Program</vt:lpstr>
      <vt:lpstr>Plan to Reduce Risks </vt:lpstr>
      <vt:lpstr>Failures for Rocket Design</vt:lpstr>
      <vt:lpstr>Problems With Payload</vt:lpstr>
      <vt:lpstr>Failures in Launch Operations </vt:lpstr>
      <vt:lpstr>Environmental Concern</vt:lpstr>
      <vt:lpstr>Major Challenges and Solutions</vt:lpstr>
      <vt:lpstr>Major Challenges and Solutions (cont.)</vt:lpstr>
      <vt:lpstr>Plan for Sustainable Support of Rocket Project</vt:lpstr>
      <vt:lpstr>Plan for Sustainable Support of Rocket Program (cont.)</vt:lpstr>
      <vt:lpstr>Recovery Subsystem</vt:lpstr>
      <vt:lpstr>Recovery Subsystem</vt:lpstr>
      <vt:lpstr>Payload</vt:lpstr>
      <vt:lpstr>Payload</vt:lpstr>
      <vt:lpstr>Payload</vt:lpstr>
      <vt:lpstr>Safety</vt:lpstr>
      <vt:lpstr>Funding Plan</vt:lpstr>
      <vt:lpstr>Funding Plan (cont.)</vt:lpstr>
      <vt:lpstr>Funding Plan (cont.)</vt:lpstr>
      <vt:lpstr>Budget Plan</vt:lpstr>
      <vt:lpstr>Timeline and Team Schedule</vt:lpstr>
      <vt:lpstr>Timeline and Team Schedule (cont.)</vt:lpstr>
      <vt:lpstr>Timeline and Team Schedule (cont.)</vt:lpstr>
      <vt:lpstr>Timeline and Team Schedule (cont.)</vt:lpstr>
      <vt:lpstr>Educational Engagement</vt:lpstr>
      <vt:lpstr>Educational Engagement</vt:lpstr>
    </vt:vector>
  </TitlesOfParts>
  <Company>SGASD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Properties</dc:title>
  <dc:creator>Wyatt.A.Nace</dc:creator>
  <cp:lastModifiedBy>Wyatt.A.Nace</cp:lastModifiedBy>
  <cp:revision>12</cp:revision>
  <dcterms:created xsi:type="dcterms:W3CDTF">2014-11-04T22:00:29Z</dcterms:created>
  <dcterms:modified xsi:type="dcterms:W3CDTF">2014-11-05T01:26:19Z</dcterms:modified>
</cp:coreProperties>
</file>